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E1"/>
    <a:srgbClr val="ABCFA1"/>
    <a:srgbClr val="DAD9D4"/>
    <a:srgbClr val="A3DAE2"/>
    <a:srgbClr val="FAE3B0"/>
    <a:srgbClr val="F3DEC8"/>
    <a:srgbClr val="B8AED3"/>
    <a:srgbClr val="9DC3E6"/>
    <a:srgbClr val="FEE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3318" autoAdjust="0"/>
  </p:normalViewPr>
  <p:slideViewPr>
    <p:cSldViewPr snapToGrid="0" showGuides="1">
      <p:cViewPr varScale="1">
        <p:scale>
          <a:sx n="67" d="100"/>
          <a:sy n="67" d="100"/>
        </p:scale>
        <p:origin x="6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E6271-A428-4618-9520-6C055229F2FA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CF3B5-90BC-4B0F-A5FF-F565204A5E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462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F5E443-28AC-4CE1-8AE4-97C8C91FC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C0D6253-63CC-4A3C-BCAB-70F179670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E31A4E-ACE9-4D12-8296-2C12830E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9496B84-4204-46AE-86E4-D17B90747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554FAF-3D35-43AD-AEB1-A918E0E5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472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99A0A11-A1C5-4FE3-A427-E6C075237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C60C434-678F-4325-A705-0E881E446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BA34BC0-2D3A-42C9-A927-960C5F21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7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939623-E44E-498F-8F4B-28281FCF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5F2276-459F-4A71-A717-3E8210625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7B3944-6FE1-490F-9DFE-30FC76CD7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AACE5D-C770-4E91-BBF5-54929CD16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1B9AB9-9CA4-4FA4-8E3A-9E66FE09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614FE63-CD5E-4D4B-BFAB-04D27F34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779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58B102-1507-4E7C-A38E-06F49436C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005A549-6A6F-4CD8-9075-860EAB7BD7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20D1AC2-C8CA-40EE-9C7C-72D765BD1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688AA7-73C6-40A2-98D2-33CB20A09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5687FC6-D435-49BE-951F-23158207E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0B96194-41EA-46BA-B63D-D5DF5BCD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1238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21B29D-50B8-4AB4-9AB2-07640814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4D91D6B-DF05-4DB3-A3F5-3650C4D52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38F0A1-A663-42F8-A6DF-205EE0B71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34EB02-1E11-4C82-B472-368B67CC6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2052EA3-553C-4C3C-B132-08F7E1FD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177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2F4E0E1-7584-477F-BFC5-CCDC6AF305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C07567F-0423-4F68-98C7-73092078A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4735D22-4F4A-4C4F-9FEA-CF51E21C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F5AAB2-2D8C-49F7-B1DE-B171A1F3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FEC702-9598-440C-B58B-B95A77EE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51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381000" y="0"/>
            <a:ext cx="228600" cy="8686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98120" y="0"/>
            <a:ext cx="0" cy="8686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内容占位符 14"/>
          <p:cNvSpPr>
            <a:spLocks noGrp="1"/>
          </p:cNvSpPr>
          <p:nvPr>
            <p:ph sz="quarter" idx="13" hasCustomPrompt="1"/>
          </p:nvPr>
        </p:nvSpPr>
        <p:spPr>
          <a:xfrm>
            <a:off x="698500" y="124200"/>
            <a:ext cx="9536670" cy="40805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6" name="内容占位符 14"/>
          <p:cNvSpPr>
            <a:spLocks noGrp="1"/>
          </p:cNvSpPr>
          <p:nvPr>
            <p:ph sz="quarter" idx="14" hasCustomPrompt="1"/>
          </p:nvPr>
        </p:nvSpPr>
        <p:spPr>
          <a:xfrm>
            <a:off x="698500" y="532250"/>
            <a:ext cx="11419583" cy="33643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7"/>
          </p:nvPr>
        </p:nvSpPr>
        <p:spPr>
          <a:xfrm>
            <a:off x="11620500" y="6492875"/>
            <a:ext cx="571500" cy="365125"/>
          </a:xfrm>
        </p:spPr>
        <p:txBody>
          <a:bodyPr/>
          <a:lstStyle>
            <a:lvl1pPr>
              <a:defRPr sz="1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2597A85-AF5C-4B19-9840-B36E06A90D3C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28" name="Picture 3" descr="Screen shot 2014-01-02 at 09.54.47.png">
            <a:extLst>
              <a:ext uri="{FF2B5EF4-FFF2-40B4-BE49-F238E27FC236}">
                <a16:creationId xmlns:a16="http://schemas.microsoft.com/office/drawing/2014/main" id="{B6B0DC37-5821-DB42-B028-569536E4CA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1699" y="-31226"/>
            <a:ext cx="456384" cy="4006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79B43E21-BF91-8F44-B4E6-06A3A426D0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117" y="54730"/>
            <a:ext cx="365107" cy="31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" name="直接连接符 30"/>
          <p:cNvCxnSpPr/>
          <p:nvPr userDrawn="1"/>
        </p:nvCxnSpPr>
        <p:spPr>
          <a:xfrm flipH="1">
            <a:off x="814438" y="468570"/>
            <a:ext cx="1137756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D0894869-A051-427C-9DC2-D32B93A33DD6}"/>
              </a:ext>
            </a:extLst>
          </p:cNvPr>
          <p:cNvSpPr txBox="1"/>
          <p:nvPr userDrawn="1"/>
        </p:nvSpPr>
        <p:spPr>
          <a:xfrm>
            <a:off x="9536912" y="91211"/>
            <a:ext cx="2228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Tsinghua University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81468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 userDrawn="1"/>
        </p:nvSpPr>
        <p:spPr>
          <a:xfrm>
            <a:off x="7613736" y="0"/>
            <a:ext cx="4578264" cy="868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内容占位符 14"/>
          <p:cNvSpPr>
            <a:spLocks noGrp="1"/>
          </p:cNvSpPr>
          <p:nvPr>
            <p:ph sz="quarter" idx="14" hasCustomPrompt="1"/>
          </p:nvPr>
        </p:nvSpPr>
        <p:spPr>
          <a:xfrm>
            <a:off x="792480" y="169123"/>
            <a:ext cx="6638376" cy="6074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2" name="矩形 11"/>
          <p:cNvSpPr/>
          <p:nvPr userDrawn="1"/>
        </p:nvSpPr>
        <p:spPr>
          <a:xfrm>
            <a:off x="381000" y="0"/>
            <a:ext cx="228600" cy="8686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A1729B5D-BB71-D44E-ACC8-D9B92B453E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8913" y="250527"/>
            <a:ext cx="1297735" cy="42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4">
            <a:biLevel thresh="7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081" y="132294"/>
            <a:ext cx="618615" cy="546036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6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  <a14:imgEffect>
                      <a14:brightnessContrast bright="-7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890" y="240956"/>
            <a:ext cx="497736" cy="42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2853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80000">
                <a:schemeClr val="accent3">
                  <a:lumMod val="45000"/>
                  <a:lumOff val="55000"/>
                </a:schemeClr>
              </a:gs>
              <a:gs pos="65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内容占位符 14"/>
          <p:cNvSpPr>
            <a:spLocks noGrp="1"/>
          </p:cNvSpPr>
          <p:nvPr>
            <p:ph sz="quarter" idx="14" hasCustomPrompt="1"/>
          </p:nvPr>
        </p:nvSpPr>
        <p:spPr>
          <a:xfrm>
            <a:off x="2838995" y="2140194"/>
            <a:ext cx="6638376" cy="60742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8" name="矩形 7"/>
          <p:cNvSpPr/>
          <p:nvPr userDrawn="1"/>
        </p:nvSpPr>
        <p:spPr>
          <a:xfrm>
            <a:off x="2365829" y="2009566"/>
            <a:ext cx="228600" cy="8686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4078" y="3157813"/>
            <a:ext cx="415063" cy="36636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  <a14:imgEffect>
                      <a14:brightnessContrast bright="-7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4276" y="3236980"/>
            <a:ext cx="333959" cy="286914"/>
          </a:xfrm>
          <a:prstGeom prst="rect">
            <a:avLst/>
          </a:prstGeom>
        </p:spPr>
      </p:pic>
      <p:cxnSp>
        <p:nvCxnSpPr>
          <p:cNvPr id="12" name="直接连接符 11"/>
          <p:cNvCxnSpPr/>
          <p:nvPr userDrawn="1"/>
        </p:nvCxnSpPr>
        <p:spPr>
          <a:xfrm>
            <a:off x="2365829" y="3004457"/>
            <a:ext cx="98261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4F44067B-BA3D-4322-BD80-7D1E7E369A19}"/>
              </a:ext>
            </a:extLst>
          </p:cNvPr>
          <p:cNvSpPr txBox="1"/>
          <p:nvPr userDrawn="1"/>
        </p:nvSpPr>
        <p:spPr>
          <a:xfrm>
            <a:off x="9325228" y="3226548"/>
            <a:ext cx="2228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Tsinghua University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30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3D3A5A-7856-49EC-8692-8A6EAC468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C76790-D51C-4B4F-940E-29547A7AC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5EA0FB-B89F-41E9-8884-26A8CE8B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FA573E-28ED-43C7-8490-0010A6572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BE0364-2225-413A-BC05-33A52036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778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1A3F7C-F977-41AC-A76F-1F1B8F77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850CB7-4A42-4863-A5E2-309834F74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6BF066-F2DB-438D-B911-FB20D8708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117FD7-AF8E-4D30-979D-93FEE6C1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540EC2-3008-4866-81DF-1964BADF4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031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701922-5812-4F27-8369-21AD30A3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DCE839-B34C-4A6B-8051-BC226D6B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560E6D2-6C10-4AA7-AC25-5AC640A2B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A5B7B66-9C51-423A-96B2-26F8E3D6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00E685-5CC8-4C72-8E15-B5AC45DC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725DF17-8D7C-48B5-A507-5465D18C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5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BCC058-8F42-4B47-93C1-D9F8848AE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92E9A18-A163-44E3-AF35-0D522E401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B8785C-0F9B-4658-A535-438D15D0D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EF9E001-3127-4881-8462-4882FDF25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5EDD046-B002-452E-B668-D6195FD5F2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32B1EE1-A1D1-46AB-AB52-940D6013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781E603-A79C-447D-BAFA-0DB9C6AF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C47A925-A593-482B-98BE-371DE282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65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77C39B-C230-476D-9F3A-ED2018C0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61DB0AE-390A-4FB3-A45D-B7C93DB4B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D0360F4-F8EF-4D8D-87BB-CAABAE61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E172534-F45F-441D-BED3-4B86B190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847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84C0D9C-2362-4722-A849-1C9C52F7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EAE853F-0746-4294-89F5-0759848B4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A40957-7569-4B71-A00B-DF6C61B71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23EF8-CA24-4D11-A670-23E962E4C1FE}" type="datetimeFigureOut">
              <a:rPr lang="zh-CN" altLang="en-US" smtClean="0"/>
              <a:t>2019/9/12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A5E360-0DCF-4583-8E73-18D764CCFD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583C94-A1B8-4F5D-9C77-415CB5057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411AC-F5D2-4839-B3B6-5F78F1410A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818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1B5AF7-B32C-40D5-8F34-BAFCAC9A224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/>
              <a:t>Housing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544776A-007E-40BD-B780-32E3639A396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597A85-AF5C-4B19-9840-B36E06A90D3C}" type="slidenum">
              <a:rPr lang="zh-CN" altLang="en-US" smtClean="0"/>
              <a:pPr/>
              <a:t>1</a:t>
            </a:fld>
            <a:endParaRPr lang="zh-CN" altLang="en-US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A44090CE-4448-4B99-973E-24071A051262}"/>
              </a:ext>
            </a:extLst>
          </p:cNvPr>
          <p:cNvSpPr/>
          <p:nvPr/>
        </p:nvSpPr>
        <p:spPr>
          <a:xfrm>
            <a:off x="698500" y="1276730"/>
            <a:ext cx="2119564" cy="645741"/>
          </a:xfrm>
          <a:prstGeom prst="roundRect">
            <a:avLst/>
          </a:prstGeom>
          <a:solidFill>
            <a:srgbClr val="ABCF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395B4520-AEE3-470C-BEED-FBA1C76E10C7}"/>
              </a:ext>
            </a:extLst>
          </p:cNvPr>
          <p:cNvSpPr/>
          <p:nvPr/>
        </p:nvSpPr>
        <p:spPr>
          <a:xfrm>
            <a:off x="698500" y="2211748"/>
            <a:ext cx="2119564" cy="20586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Housing quality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IEQ </a:t>
            </a:r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id="{1BFA6C99-CD18-48D3-B458-24DB31B8CFB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zh-CN" dirty="0"/>
              <a:t>Action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936BA6E6-0E26-4069-8F2D-80160652E418}"/>
              </a:ext>
            </a:extLst>
          </p:cNvPr>
          <p:cNvSpPr/>
          <p:nvPr/>
        </p:nvSpPr>
        <p:spPr>
          <a:xfrm>
            <a:off x="692800" y="5234731"/>
            <a:ext cx="11035008" cy="1414043"/>
          </a:xfrm>
          <a:prstGeom prst="roundRect">
            <a:avLst/>
          </a:prstGeom>
          <a:solidFill>
            <a:srgbClr val="DA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 Implications: </a:t>
            </a:r>
          </a:p>
          <a:p>
            <a:pPr marL="342900" indent="-342900">
              <a:buAutoNum type="arabicPeriod"/>
            </a:pPr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have gone wrong in terms of housing quality measures and how to correct them? </a:t>
            </a:r>
          </a:p>
          <a:p>
            <a:pPr marL="342900" indent="-342900">
              <a:buAutoNum type="arabicPeriod"/>
            </a:pPr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How to distinguish between “non-harmful factors” and “health enhancing factors” and promote the latter? </a:t>
            </a:r>
          </a:p>
          <a:p>
            <a:pPr marL="342900" indent="-342900">
              <a:buAutoNum type="arabicPeriod"/>
            </a:pPr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create “human-centered”  housing environment based on the dynamic human-environment interaction? </a:t>
            </a:r>
          </a:p>
          <a:p>
            <a:pPr marL="342900" indent="-342900">
              <a:buAutoNum type="arabicPeriod"/>
            </a:pPr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take advantage of the harmony with the nature in housing design and operation?</a:t>
            </a:r>
          </a:p>
          <a:p>
            <a:pPr algn="ctr"/>
            <a:endParaRPr lang="en-US" altLang="zh-CN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21533"/>
              </p:ext>
            </p:extLst>
          </p:nvPr>
        </p:nvGraphicFramePr>
        <p:xfrm>
          <a:off x="2877171" y="727122"/>
          <a:ext cx="8850637" cy="42508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7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5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1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Dimension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ABC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Action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ABCF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38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Cost</a:t>
                      </a:r>
                      <a:endParaRPr lang="zh-CN" alt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zh-CN" altLang="en-US" sz="1600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Average housing price (per m2 and</a:t>
                      </a:r>
                      <a:r>
                        <a:rPr lang="zh-CN" alt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</a:t>
                      </a:r>
                      <a:r>
                        <a:rPr lang="zh-CN" alt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unit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096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Average property management fee 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(per m2 and</a:t>
                      </a:r>
                      <a:r>
                        <a:rPr lang="zh-CN" alt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</a:t>
                      </a:r>
                      <a:r>
                        <a:rPr lang="zh-CN" alt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unit)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892">
                <a:tc rowSpan="2">
                  <a:txBody>
                    <a:bodyPr/>
                    <a:lstStyle/>
                    <a:p>
                      <a:pPr algn="l"/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Location</a:t>
                      </a:r>
                      <a:endParaRPr lang="zh-CN" altLang="en-US" sz="1600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Location indexes (to be developed)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10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Location hidden value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80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Housing quality</a:t>
                      </a:r>
                    </a:p>
                    <a:p>
                      <a:pPr algn="l"/>
                      <a:endParaRPr lang="zh-CN" altLang="en-US" sz="1600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Housing structural attributes (safety, resilience, appearances, materials, etc.)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861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Housing envelope attributes (thermal insulation, ventilation/air tightness, daylighting, acoustical isolation,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84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Housing services system (HVAC system/equipment, water supply, energy system, renewables, cooking exhaust, health enhancing measures, monitoring, </a:t>
                      </a:r>
                      <a:r>
                        <a:rPr lang="en-US" altLang="zh-CN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alart</a:t>
                      </a:r>
                      <a:r>
                        <a:rPr lang="en-US" altLang="zh-C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zh-CN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etc</a:t>
                      </a:r>
                      <a:r>
                        <a:rPr lang="en-US" altLang="zh-C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zh-C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293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Housing usage pattern (identify those that have potentially positive impacts to health)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790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Indoor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Env</a:t>
                      </a:r>
                      <a:r>
                        <a:rPr lang="en-US" altLang="zh-CN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Quality</a:t>
                      </a:r>
                    </a:p>
                    <a:p>
                      <a:endParaRPr lang="zh-CN" altLang="en-US" sz="1600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altLang="zh-CN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Acoustical disturbances to sleep quality/hyper tension/other health effects 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93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Lighting quality and physiological/psychological to people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82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Thermal comfort as a risk factor to CVD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15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Key indoor air quality matrices, exposure, and modeling (using outdoor air quality as B.C.) 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417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Indoor air quality reduction/control measures</a:t>
                      </a:r>
                    </a:p>
                  </a:txBody>
                  <a:tcPr marL="7620" marR="7620" marT="7620" marB="0"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74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252</Words>
  <Application>Microsoft Office PowerPoint</Application>
  <PresentationFormat>宽屏</PresentationFormat>
  <Paragraphs>33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Yuyond</dc:creator>
  <cp:lastModifiedBy>xyang@tsinghua.edu.cn</cp:lastModifiedBy>
  <cp:revision>49</cp:revision>
  <dcterms:created xsi:type="dcterms:W3CDTF">2019-09-03T11:05:04Z</dcterms:created>
  <dcterms:modified xsi:type="dcterms:W3CDTF">2019-09-12T13:43:03Z</dcterms:modified>
</cp:coreProperties>
</file>