
<file path=[Content_Types].xml><?xml version="1.0" encoding="utf-8"?>
<Types xmlns="http://schemas.openxmlformats.org/package/2006/content-types">
  <Default Extension="png" ContentType="image/png"/>
  <Default Extension="jpeg" ContentType="image/jpe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handoutMasterIdLst>
    <p:handoutMasterId r:id="rId16"/>
  </p:handoutMasterIdLst>
  <p:sldIdLst>
    <p:sldId id="746" r:id="rId2"/>
    <p:sldId id="766" r:id="rId3"/>
    <p:sldId id="256" r:id="rId4"/>
    <p:sldId id="765" r:id="rId5"/>
    <p:sldId id="270" r:id="rId6"/>
    <p:sldId id="763" r:id="rId7"/>
    <p:sldId id="768" r:id="rId8"/>
    <p:sldId id="767" r:id="rId9"/>
    <p:sldId id="770" r:id="rId10"/>
    <p:sldId id="771" r:id="rId11"/>
    <p:sldId id="769" r:id="rId12"/>
    <p:sldId id="265" r:id="rId13"/>
    <p:sldId id="726"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prnPr prnWhat="handouts4" scaleToFitPaper="1" frameSlides="1"/>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8AD1E"/>
    <a:srgbClr val="4F92A9"/>
    <a:srgbClr val="F26523"/>
    <a:srgbClr val="FBC73F"/>
    <a:srgbClr val="DF0011"/>
    <a:srgbClr val="5A97BB"/>
    <a:srgbClr val="BED08D"/>
    <a:srgbClr val="946E51"/>
    <a:srgbClr val="7FBF59"/>
    <a:srgbClr val="1B5A8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10A1B5D5-9B99-4C35-A422-299274C87663}" styleName="Medium Style 1 - Accent 6">
    <a:wholeTbl>
      <a:tcTxStyle>
        <a:fontRef idx="minor">
          <a:scrgbClr r="0" g="0" b="0"/>
        </a:fontRef>
        <a:schemeClr val="dk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a:noFill/>
            </a:ln>
          </a:insideV>
        </a:tcBdr>
        <a:fill>
          <a:solidFill>
            <a:schemeClr val="lt1"/>
          </a:solidFill>
        </a:fill>
      </a:tcStyle>
    </a:wholeTbl>
    <a:band1H>
      <a:tcStyle>
        <a:tcBdr/>
        <a:fill>
          <a:solidFill>
            <a:schemeClr val="accent6">
              <a:tint val="20000"/>
            </a:schemeClr>
          </a:solidFill>
        </a:fill>
      </a:tcStyle>
    </a:band1H>
    <a:band1V>
      <a:tcStyle>
        <a:tcBdr/>
        <a:fill>
          <a:solidFill>
            <a:schemeClr val="accent6">
              <a:tint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solidFill>
            <a:schemeClr val="lt1"/>
          </a:solidFill>
        </a:fill>
      </a:tcStyle>
    </a:lastRow>
    <a:firstRow>
      <a:tcTxStyle b="on">
        <a:fontRef idx="minor">
          <a:scrgbClr r="0" g="0" b="0"/>
        </a:fontRef>
        <a:schemeClr val="lt1"/>
      </a:tcTxStyle>
      <a:tcStyle>
        <a:tcBdr/>
        <a:fill>
          <a:solidFill>
            <a:schemeClr val="accent6"/>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912C8C85-51F0-491E-9774-3900AFEF0FD7}" styleName="Light Style 2 - Accent 6">
    <a:wholeTbl>
      <a:tcTxStyle>
        <a:fontRef idx="minor">
          <a:scrgbClr r="0" g="0" b="0"/>
        </a:fontRef>
        <a:schemeClr val="tx1"/>
      </a:tcTxStyle>
      <a:tcStyle>
        <a:tcBdr>
          <a:left>
            <a:lnRef idx="1">
              <a:schemeClr val="accent6"/>
            </a:lnRef>
          </a:left>
          <a:right>
            <a:lnRef idx="1">
              <a:schemeClr val="accent6"/>
            </a:lnRef>
          </a:right>
          <a:top>
            <a:lnRef idx="1">
              <a:schemeClr val="accent6"/>
            </a:lnRef>
          </a:top>
          <a:bottom>
            <a:lnRef idx="1">
              <a:schemeClr val="accent6"/>
            </a:lnRef>
          </a:bottom>
          <a:insideH>
            <a:ln>
              <a:noFill/>
            </a:ln>
          </a:insideH>
          <a:insideV>
            <a:ln>
              <a:noFill/>
            </a:ln>
          </a:insideV>
        </a:tcBdr>
        <a:fill>
          <a:noFill/>
        </a:fill>
      </a:tcStyle>
    </a:wholeTbl>
    <a:band1H>
      <a:tcStyle>
        <a:tcBdr>
          <a:top>
            <a:lnRef idx="1">
              <a:schemeClr val="accent6"/>
            </a:lnRef>
          </a:top>
          <a:bottom>
            <a:lnRef idx="1">
              <a:schemeClr val="accent6"/>
            </a:lnRef>
          </a:bottom>
        </a:tcBdr>
      </a:tcStyle>
    </a:band1H>
    <a:band1V>
      <a:tcStyle>
        <a:tcBdr>
          <a:left>
            <a:lnRef idx="1">
              <a:schemeClr val="accent6"/>
            </a:lnRef>
          </a:left>
          <a:right>
            <a:lnRef idx="1">
              <a:schemeClr val="accent6"/>
            </a:lnRef>
          </a:right>
        </a:tcBdr>
      </a:tcStyle>
    </a:band1V>
    <a:band2V>
      <a:tcStyle>
        <a:tcBdr>
          <a:left>
            <a:lnRef idx="1">
              <a:schemeClr val="accent6"/>
            </a:lnRef>
          </a:left>
          <a:right>
            <a:lnRef idx="1">
              <a:schemeClr val="accent6"/>
            </a:lnRef>
          </a:right>
        </a:tcBdr>
      </a:tcStyle>
    </a:band2V>
    <a:lastCol>
      <a:tcTxStyle b="on"/>
      <a:tcStyle>
        <a:tcBdr/>
      </a:tcStyle>
    </a:lastCol>
    <a:firstCol>
      <a:tcTxStyle b="on"/>
      <a:tcStyle>
        <a:tcBdr/>
      </a:tcStyle>
    </a:firstCol>
    <a:lastRow>
      <a:tcTxStyle b="on"/>
      <a:tcStyle>
        <a:tcBdr>
          <a:top>
            <a:ln w="50800" cmpd="dbl">
              <a:solidFill>
                <a:schemeClr val="accent6"/>
              </a:solidFill>
            </a:ln>
          </a:top>
        </a:tcBdr>
      </a:tcStyle>
    </a:lastRow>
    <a:firstRow>
      <a:tcTxStyle b="on">
        <a:fontRef idx="minor">
          <a:scrgbClr r="0" g="0" b="0"/>
        </a:fontRef>
        <a:schemeClr val="bg1"/>
      </a:tcTxStyle>
      <a:tcStyle>
        <a:tcBdr/>
        <a:fillRef idx="1">
          <a:schemeClr val="accent6"/>
        </a:fillRef>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74C1A8A3-306A-4EB7-A6B1-4F7E0EB9C5D6}" styleName="Medium Style 3 - Accent 5">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5"/>
          </a:solidFill>
        </a:fill>
      </a:tcStyle>
    </a:lastCol>
    <a:firstCol>
      <a:tcTxStyle b="on">
        <a:fontRef idx="minor">
          <a:scrgbClr r="0" g="0" b="0"/>
        </a:fontRef>
        <a:schemeClr val="lt1"/>
      </a:tcTxStyle>
      <a:tcStyle>
        <a:tcBdr/>
        <a:fill>
          <a:solidFill>
            <a:schemeClr val="accent5"/>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5"/>
          </a:solidFill>
        </a:fill>
      </a:tcStyle>
    </a:firstRow>
  </a:tblStyle>
  <a:tblStyle styleId="{2A488322-F2BA-4B5B-9748-0D474271808F}" styleName="Medium Style 3 - Accent 6">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6"/>
          </a:solidFill>
        </a:fill>
      </a:tcStyle>
    </a:lastCol>
    <a:firstCol>
      <a:tcTxStyle b="on">
        <a:fontRef idx="minor">
          <a:scrgbClr r="0" g="0" b="0"/>
        </a:fontRef>
        <a:schemeClr val="lt1"/>
      </a:tcTxStyle>
      <a:tcStyle>
        <a:tcBdr/>
        <a:fill>
          <a:solidFill>
            <a:schemeClr val="accent6"/>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6"/>
          </a:solidFill>
        </a:fill>
      </a:tcStyle>
    </a:firstRow>
  </a:tblStyle>
  <a:tblStyle styleId="{69CF1AB2-1976-4502-BF36-3FF5EA218861}" styleName="Medium Style 4 - Accent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EB344D84-9AFB-497E-A393-DC336BA19D2E}" styleName="Medium Style 3 - Accent 3">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3"/>
          </a:solidFill>
        </a:fill>
      </a:tcStyle>
    </a:lastCol>
    <a:firstCol>
      <a:tcTxStyle b="on">
        <a:fontRef idx="minor">
          <a:scrgbClr r="0" g="0" b="0"/>
        </a:fontRef>
        <a:schemeClr val="lt1"/>
      </a:tcTxStyle>
      <a:tcStyle>
        <a:tcBdr/>
        <a:fill>
          <a:solidFill>
            <a:schemeClr val="accent3"/>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3"/>
          </a:solidFill>
        </a:fill>
      </a:tcStyle>
    </a:firstRow>
  </a:tblStyle>
  <a:tblStyle styleId="{6E25E649-3F16-4E02-A733-19D2CDBF48F0}" styleName="Medium Style 3 - Accent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8EC20E35-A176-4012-BC5E-935CFFF8708E}" styleName="Medium Style 3">
    <a:wholeTbl>
      <a:tcTxStyle>
        <a:fontRef idx="minor"/>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dk1"/>
          </a:solidFill>
        </a:fill>
      </a:tcStyle>
    </a:lastCol>
    <a:firstCol>
      <a:tcTxStyle b="on">
        <a:fontRef idx="minor">
          <a:scrgbClr r="0" g="0" b="0"/>
        </a:fontRef>
        <a:schemeClr val="lt1"/>
      </a:tcTxStyle>
      <a:tcStyle>
        <a:tcBdr/>
        <a:fill>
          <a:solidFill>
            <a:schemeClr val="dk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dk1"/>
          </a:solidFill>
        </a:fill>
      </a:tcStyle>
    </a:firstRow>
  </a:tblStyle>
  <a:tblStyle styleId="{85BE263C-DBD7-4A20-BB59-AAB30ACAA65A}" styleName="Medium Style 3 - Accent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021" autoAdjust="0"/>
    <p:restoredTop sz="93309" autoAdjust="0"/>
  </p:normalViewPr>
  <p:slideViewPr>
    <p:cSldViewPr snapToGrid="0">
      <p:cViewPr varScale="1">
        <p:scale>
          <a:sx n="143" d="100"/>
          <a:sy n="143" d="100"/>
        </p:scale>
        <p:origin x="144" y="12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10" d="100"/>
        <a:sy n="11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0D098A90-E430-F843-B61B-740C3F634801}" type="datetimeFigureOut">
              <a:rPr lang="en-US" smtClean="0"/>
              <a:t>8/8/2019</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0EAC3D43-BE25-D84F-A6B7-4CB7BA58275D}" type="slidenum">
              <a:rPr lang="en-US" smtClean="0"/>
              <a:t>‹#›</a:t>
            </a:fld>
            <a:endParaRPr lang="en-US"/>
          </a:p>
        </p:txBody>
      </p:sp>
    </p:spTree>
    <p:extLst>
      <p:ext uri="{BB962C8B-B14F-4D97-AF65-F5344CB8AC3E}">
        <p14:creationId xmlns:p14="http://schemas.microsoft.com/office/powerpoint/2010/main" val="124471391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1"/>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1"/>
            <a:ext cx="2971800" cy="458788"/>
          </a:xfrm>
          <a:prstGeom prst="rect">
            <a:avLst/>
          </a:prstGeom>
        </p:spPr>
        <p:txBody>
          <a:bodyPr vert="horz" lIns="91440" tIns="45720" rIns="91440" bIns="45720" rtlCol="0"/>
          <a:lstStyle>
            <a:lvl1pPr algn="r">
              <a:defRPr sz="1200"/>
            </a:lvl1pPr>
          </a:lstStyle>
          <a:p>
            <a:fld id="{C387C06A-D21F-40A1-AC8E-7058BB6CACBC}" type="datetimeFigureOut">
              <a:rPr lang="en-GB" smtClean="0"/>
              <a:t>08/08/2019</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49"/>
            <a:ext cx="5486400" cy="3600451"/>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F5183EAA-5CC8-4E49-BC72-67C27D80E701}" type="slidenum">
              <a:rPr lang="en-GB" smtClean="0"/>
              <a:t>‹#›</a:t>
            </a:fld>
            <a:endParaRPr lang="en-GB"/>
          </a:p>
        </p:txBody>
      </p:sp>
    </p:spTree>
    <p:extLst>
      <p:ext uri="{BB962C8B-B14F-4D97-AF65-F5344CB8AC3E}">
        <p14:creationId xmlns:p14="http://schemas.microsoft.com/office/powerpoint/2010/main" val="199074860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lvl="0"/>
            <a:r>
              <a:rPr lang="en-US" dirty="0" smtClean="0"/>
              <a:t>Adding variables table- in progress</a:t>
            </a:r>
          </a:p>
          <a:p>
            <a:pPr lvl="0"/>
            <a:r>
              <a:rPr lang="en-US" dirty="0" smtClean="0"/>
              <a:t>Missing:</a:t>
            </a:r>
          </a:p>
          <a:p>
            <a:pPr lvl="0"/>
            <a:r>
              <a:rPr lang="en-US" dirty="0" smtClean="0"/>
              <a:t> 2011 and 2013 AHS Study on Quality of Assisted Housing (summary note)</a:t>
            </a:r>
          </a:p>
          <a:p>
            <a:pPr lvl="0"/>
            <a:r>
              <a:rPr lang="en-US" dirty="0" smtClean="0"/>
              <a:t>HQI Calculator (UK)</a:t>
            </a:r>
          </a:p>
          <a:p>
            <a:endParaRPr lang="en-US" dirty="0"/>
          </a:p>
        </p:txBody>
      </p:sp>
      <p:sp>
        <p:nvSpPr>
          <p:cNvPr id="4" name="Slide Number Placeholder 3"/>
          <p:cNvSpPr>
            <a:spLocks noGrp="1"/>
          </p:cNvSpPr>
          <p:nvPr>
            <p:ph type="sldNum" sz="quarter" idx="10"/>
          </p:nvPr>
        </p:nvSpPr>
        <p:spPr/>
        <p:txBody>
          <a:bodyPr/>
          <a:lstStyle/>
          <a:p>
            <a:fld id="{F5183EAA-5CC8-4E49-BC72-67C27D80E701}" type="slidenum">
              <a:rPr lang="en-GB" smtClean="0"/>
              <a:t>9</a:t>
            </a:fld>
            <a:endParaRPr lang="en-GB"/>
          </a:p>
        </p:txBody>
      </p:sp>
    </p:spTree>
    <p:extLst>
      <p:ext uri="{BB962C8B-B14F-4D97-AF65-F5344CB8AC3E}">
        <p14:creationId xmlns:p14="http://schemas.microsoft.com/office/powerpoint/2010/main" val="134561585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lvl="0"/>
            <a:r>
              <a:rPr lang="en-US" dirty="0" smtClean="0"/>
              <a:t>Adding variables table- in progress</a:t>
            </a:r>
          </a:p>
          <a:p>
            <a:pPr lvl="0"/>
            <a:r>
              <a:rPr lang="en-US" dirty="0" smtClean="0"/>
              <a:t>Missing:</a:t>
            </a:r>
          </a:p>
          <a:p>
            <a:pPr lvl="0"/>
            <a:r>
              <a:rPr lang="en-US" dirty="0" smtClean="0"/>
              <a:t> 2011 and 2013 AHS Study on Quality of Assisted Housing (summary note)</a:t>
            </a:r>
          </a:p>
          <a:p>
            <a:pPr lvl="0"/>
            <a:r>
              <a:rPr lang="en-US" dirty="0" smtClean="0"/>
              <a:t>HQI Calculator (UK)</a:t>
            </a:r>
          </a:p>
          <a:p>
            <a:endParaRPr lang="en-US" dirty="0"/>
          </a:p>
        </p:txBody>
      </p:sp>
      <p:sp>
        <p:nvSpPr>
          <p:cNvPr id="4" name="Slide Number Placeholder 3"/>
          <p:cNvSpPr>
            <a:spLocks noGrp="1"/>
          </p:cNvSpPr>
          <p:nvPr>
            <p:ph type="sldNum" sz="quarter" idx="10"/>
          </p:nvPr>
        </p:nvSpPr>
        <p:spPr/>
        <p:txBody>
          <a:bodyPr/>
          <a:lstStyle/>
          <a:p>
            <a:fld id="{F5183EAA-5CC8-4E49-BC72-67C27D80E701}" type="slidenum">
              <a:rPr lang="en-GB" smtClean="0"/>
              <a:t>10</a:t>
            </a:fld>
            <a:endParaRPr lang="en-GB"/>
          </a:p>
        </p:txBody>
      </p:sp>
    </p:spTree>
    <p:extLst>
      <p:ext uri="{BB962C8B-B14F-4D97-AF65-F5344CB8AC3E}">
        <p14:creationId xmlns:p14="http://schemas.microsoft.com/office/powerpoint/2010/main" val="207501601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E99AA7-E0E9-45A9-9C17-482B70583376}"/>
              </a:ext>
            </a:extLst>
          </p:cNvPr>
          <p:cNvSpPr>
            <a:spLocks noGrp="1"/>
          </p:cNvSpPr>
          <p:nvPr>
            <p:ph type="ctrTitle"/>
          </p:nvPr>
        </p:nvSpPr>
        <p:spPr>
          <a:xfrm>
            <a:off x="1524000" y="813753"/>
            <a:ext cx="9144000" cy="2387600"/>
          </a:xfrm>
        </p:spPr>
        <p:txBody>
          <a:bodyPr anchor="b">
            <a:normAutofit/>
          </a:bodyPr>
          <a:lstStyle>
            <a:lvl1pPr algn="ctr">
              <a:defRPr sz="4000">
                <a:latin typeface="+mn-lt"/>
              </a:defRPr>
            </a:lvl1pPr>
          </a:lstStyle>
          <a:p>
            <a:r>
              <a:rPr lang="en-US" dirty="0"/>
              <a:t>Click to edit Master title style</a:t>
            </a:r>
            <a:endParaRPr lang="en-GB" dirty="0"/>
          </a:p>
        </p:txBody>
      </p:sp>
      <p:sp>
        <p:nvSpPr>
          <p:cNvPr id="3" name="Subtitle 2">
            <a:extLst>
              <a:ext uri="{FF2B5EF4-FFF2-40B4-BE49-F238E27FC236}">
                <a16:creationId xmlns:a16="http://schemas.microsoft.com/office/drawing/2014/main" id="{E802E446-6C6A-48A9-954B-57A6A4755288}"/>
              </a:ext>
            </a:extLst>
          </p:cNvPr>
          <p:cNvSpPr>
            <a:spLocks noGrp="1"/>
          </p:cNvSpPr>
          <p:nvPr>
            <p:ph type="subTitle" idx="1"/>
          </p:nvPr>
        </p:nvSpPr>
        <p:spPr>
          <a:xfrm>
            <a:off x="1524000" y="3350578"/>
            <a:ext cx="9144000" cy="741362"/>
          </a:xfrm>
        </p:spPr>
        <p:txBody>
          <a:bodyPr>
            <a:normAutofit/>
          </a:bodyPr>
          <a:lstStyle>
            <a:lvl1pPr marL="0" indent="0" algn="ctr">
              <a:buNone/>
              <a:defRPr sz="2600">
                <a:solidFill>
                  <a:srgbClr val="0070C0"/>
                </a:solidFill>
                <a:latin typeface="+mn-lt"/>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endParaRPr lang="en-GB" dirty="0"/>
          </a:p>
        </p:txBody>
      </p:sp>
      <p:pic>
        <p:nvPicPr>
          <p:cNvPr id="8" name="Picture 7">
            <a:extLst>
              <a:ext uri="{FF2B5EF4-FFF2-40B4-BE49-F238E27FC236}">
                <a16:creationId xmlns:a16="http://schemas.microsoft.com/office/drawing/2014/main" id="{14E0C198-0E0A-4B25-AF28-83242A6DBD29}"/>
              </a:ext>
            </a:extLst>
          </p:cNvPr>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8583194" y="3389615"/>
            <a:ext cx="3165895" cy="3165894"/>
          </a:xfrm>
          <a:prstGeom prst="rect">
            <a:avLst/>
          </a:prstGeom>
        </p:spPr>
      </p:pic>
      <p:sp>
        <p:nvSpPr>
          <p:cNvPr id="10" name="TextBox 9">
            <a:extLst>
              <a:ext uri="{FF2B5EF4-FFF2-40B4-BE49-F238E27FC236}">
                <a16:creationId xmlns:a16="http://schemas.microsoft.com/office/drawing/2014/main" id="{1B418D2E-E6D3-4B32-85FE-0B1F5B3307B0}"/>
              </a:ext>
            </a:extLst>
          </p:cNvPr>
          <p:cNvSpPr txBox="1"/>
          <p:nvPr userDrawn="1"/>
        </p:nvSpPr>
        <p:spPr>
          <a:xfrm>
            <a:off x="8610601" y="6384059"/>
            <a:ext cx="3324217" cy="64633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dirty="0"/>
              <a:t>www.equitablehealthycities.org</a:t>
            </a:r>
          </a:p>
          <a:p>
            <a:endParaRPr lang="en-GB" dirty="0"/>
          </a:p>
        </p:txBody>
      </p:sp>
      <p:sp>
        <p:nvSpPr>
          <p:cNvPr id="5" name="Text Placeholder 4">
            <a:extLst>
              <a:ext uri="{FF2B5EF4-FFF2-40B4-BE49-F238E27FC236}">
                <a16:creationId xmlns:a16="http://schemas.microsoft.com/office/drawing/2014/main" id="{9796D2AE-10FA-4A7D-B403-8F7A219D92D2}"/>
              </a:ext>
            </a:extLst>
          </p:cNvPr>
          <p:cNvSpPr>
            <a:spLocks noGrp="1"/>
          </p:cNvSpPr>
          <p:nvPr>
            <p:ph type="body" sz="quarter" idx="10" hasCustomPrompt="1"/>
          </p:nvPr>
        </p:nvSpPr>
        <p:spPr>
          <a:xfrm>
            <a:off x="1524002" y="4929188"/>
            <a:ext cx="1942407" cy="1346200"/>
          </a:xfrm>
        </p:spPr>
        <p:txBody>
          <a:bodyPr>
            <a:normAutofit/>
          </a:bodyPr>
          <a:lstStyle>
            <a:lvl1pPr marL="0" indent="0">
              <a:buNone/>
              <a:defRPr sz="2400"/>
            </a:lvl1pPr>
          </a:lstStyle>
          <a:p>
            <a:pPr lvl="0"/>
            <a:r>
              <a:rPr lang="en-US" dirty="0"/>
              <a:t>Name Position Institution</a:t>
            </a:r>
            <a:endParaRPr lang="en-GB" dirty="0"/>
          </a:p>
        </p:txBody>
      </p:sp>
    </p:spTree>
    <p:extLst>
      <p:ext uri="{BB962C8B-B14F-4D97-AF65-F5344CB8AC3E}">
        <p14:creationId xmlns:p14="http://schemas.microsoft.com/office/powerpoint/2010/main" val="113408937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4" name="Picture 3" descr="PEHC-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9232" y="5285232"/>
            <a:ext cx="1572768" cy="1572768"/>
          </a:xfrm>
          <a:prstGeom prst="rect">
            <a:avLst/>
          </a:prstGeom>
        </p:spPr>
      </p:pic>
      <p:sp>
        <p:nvSpPr>
          <p:cNvPr id="2" name="Title 1">
            <a:extLst>
              <a:ext uri="{FF2B5EF4-FFF2-40B4-BE49-F238E27FC236}">
                <a16:creationId xmlns:a16="http://schemas.microsoft.com/office/drawing/2014/main" id="{50ACE89E-601A-4C64-A9CF-0AB9C7257A1D}"/>
              </a:ext>
            </a:extLst>
          </p:cNvPr>
          <p:cNvSpPr>
            <a:spLocks noGrp="1"/>
          </p:cNvSpPr>
          <p:nvPr>
            <p:ph type="title"/>
          </p:nvPr>
        </p:nvSpPr>
        <p:spPr>
          <a:xfrm>
            <a:off x="296092" y="95149"/>
            <a:ext cx="11057709" cy="887832"/>
          </a:xfrm>
        </p:spPr>
        <p:txBody>
          <a:bodyPr>
            <a:normAutofit/>
          </a:bodyPr>
          <a:lstStyle>
            <a:lvl1pPr>
              <a:defRPr sz="3200">
                <a:latin typeface="+mn-lt"/>
              </a:defRPr>
            </a:lvl1pPr>
          </a:lstStyle>
          <a:p>
            <a:r>
              <a:rPr lang="en-US" dirty="0"/>
              <a:t>Click to edit Master title style</a:t>
            </a:r>
            <a:endParaRPr lang="en-GB" dirty="0"/>
          </a:p>
        </p:txBody>
      </p:sp>
      <p:sp>
        <p:nvSpPr>
          <p:cNvPr id="3" name="Content Placeholder 2">
            <a:extLst>
              <a:ext uri="{FF2B5EF4-FFF2-40B4-BE49-F238E27FC236}">
                <a16:creationId xmlns:a16="http://schemas.microsoft.com/office/drawing/2014/main" id="{5E578C40-829D-49B8-9EBE-8678470DCD63}"/>
              </a:ext>
            </a:extLst>
          </p:cNvPr>
          <p:cNvSpPr>
            <a:spLocks noGrp="1"/>
          </p:cNvSpPr>
          <p:nvPr>
            <p:ph idx="1"/>
          </p:nvPr>
        </p:nvSpPr>
        <p:spPr>
          <a:xfrm>
            <a:off x="296092" y="1729826"/>
            <a:ext cx="11057709" cy="4914814"/>
          </a:xfrm>
        </p:spPr>
        <p:txBody>
          <a:bodyPr/>
          <a:lstStyle>
            <a:lvl1pPr>
              <a:defRPr>
                <a:latin typeface="+mn-lt"/>
              </a:defRPr>
            </a:lvl1pPr>
            <a:lvl2pPr>
              <a:defRPr>
                <a:latin typeface="+mn-lt"/>
              </a:defRPr>
            </a:lvl2pPr>
            <a:lvl3pPr>
              <a:defRPr>
                <a:latin typeface="+mn-lt"/>
              </a:defRPr>
            </a:lvl3pPr>
            <a:lvl4pPr>
              <a:defRPr>
                <a:latin typeface="+mn-lt"/>
              </a:defRPr>
            </a:lvl4pPr>
            <a:lvl5pPr>
              <a:defRPr>
                <a:latin typeface="+mn-lt"/>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grpSp>
        <p:nvGrpSpPr>
          <p:cNvPr id="23" name="Group 22">
            <a:extLst>
              <a:ext uri="{FF2B5EF4-FFF2-40B4-BE49-F238E27FC236}">
                <a16:creationId xmlns:a16="http://schemas.microsoft.com/office/drawing/2014/main" id="{3D875BBB-67D2-4FC0-88D3-E58C7F921592}"/>
              </a:ext>
            </a:extLst>
          </p:cNvPr>
          <p:cNvGrpSpPr/>
          <p:nvPr userDrawn="1"/>
        </p:nvGrpSpPr>
        <p:grpSpPr>
          <a:xfrm>
            <a:off x="751" y="1084623"/>
            <a:ext cx="12183240" cy="72000"/>
            <a:chOff x="0" y="800100"/>
            <a:chExt cx="12183240" cy="72000"/>
          </a:xfrm>
        </p:grpSpPr>
        <p:sp>
          <p:nvSpPr>
            <p:cNvPr id="24" name="Rectangle 23">
              <a:extLst>
                <a:ext uri="{FF2B5EF4-FFF2-40B4-BE49-F238E27FC236}">
                  <a16:creationId xmlns:a16="http://schemas.microsoft.com/office/drawing/2014/main" id="{7BFB376B-820C-4946-8A66-C0A8E999F647}"/>
                </a:ext>
              </a:extLst>
            </p:cNvPr>
            <p:cNvSpPr/>
            <p:nvPr/>
          </p:nvSpPr>
          <p:spPr>
            <a:xfrm>
              <a:off x="0" y="800100"/>
              <a:ext cx="3088800" cy="72000"/>
            </a:xfrm>
            <a:prstGeom prst="rect">
              <a:avLst/>
            </a:prstGeom>
            <a:solidFill>
              <a:srgbClr val="0070C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5" name="Rectangle 24">
              <a:extLst>
                <a:ext uri="{FF2B5EF4-FFF2-40B4-BE49-F238E27FC236}">
                  <a16:creationId xmlns:a16="http://schemas.microsoft.com/office/drawing/2014/main" id="{66593B06-A725-4370-BA6F-483C1B685916}"/>
                </a:ext>
              </a:extLst>
            </p:cNvPr>
            <p:cNvSpPr/>
            <p:nvPr/>
          </p:nvSpPr>
          <p:spPr>
            <a:xfrm>
              <a:off x="3078480" y="800100"/>
              <a:ext cx="3060000" cy="72000"/>
            </a:xfrm>
            <a:prstGeom prst="rect">
              <a:avLst/>
            </a:prstGeom>
            <a:solidFill>
              <a:srgbClr val="92D05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6" name="Rectangle 25">
              <a:extLst>
                <a:ext uri="{FF2B5EF4-FFF2-40B4-BE49-F238E27FC236}">
                  <a16:creationId xmlns:a16="http://schemas.microsoft.com/office/drawing/2014/main" id="{399EE5EA-5434-4386-ADB8-092563982941}"/>
                </a:ext>
              </a:extLst>
            </p:cNvPr>
            <p:cNvSpPr/>
            <p:nvPr/>
          </p:nvSpPr>
          <p:spPr>
            <a:xfrm>
              <a:off x="6126480" y="800100"/>
              <a:ext cx="3060000" cy="72000"/>
            </a:xfrm>
            <a:prstGeom prst="rect">
              <a:avLst/>
            </a:prstGeom>
            <a:solidFill>
              <a:srgbClr val="FFC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7" name="Rectangle 26">
              <a:extLst>
                <a:ext uri="{FF2B5EF4-FFF2-40B4-BE49-F238E27FC236}">
                  <a16:creationId xmlns:a16="http://schemas.microsoft.com/office/drawing/2014/main" id="{BB8D2A09-D44A-42B7-AA8B-6C76DE4A3288}"/>
                </a:ext>
              </a:extLst>
            </p:cNvPr>
            <p:cNvSpPr/>
            <p:nvPr/>
          </p:nvSpPr>
          <p:spPr>
            <a:xfrm>
              <a:off x="9159240" y="800100"/>
              <a:ext cx="3024000" cy="72000"/>
            </a:xfrm>
            <a:prstGeom prst="rect">
              <a:avLst/>
            </a:prstGeom>
            <a:solidFill>
              <a:srgbClr val="FFFF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spTree>
    <p:extLst>
      <p:ext uri="{BB962C8B-B14F-4D97-AF65-F5344CB8AC3E}">
        <p14:creationId xmlns:p14="http://schemas.microsoft.com/office/powerpoint/2010/main" val="171675203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296E564-004E-4086-9ABB-EB171EE467A2}"/>
              </a:ext>
            </a:extLst>
          </p:cNvPr>
          <p:cNvSpPr>
            <a:spLocks noGrp="1"/>
          </p:cNvSpPr>
          <p:nvPr>
            <p:ph sz="half" idx="1"/>
          </p:nvPr>
        </p:nvSpPr>
        <p:spPr>
          <a:xfrm>
            <a:off x="296092" y="1814138"/>
            <a:ext cx="5331625" cy="4743417"/>
          </a:xfrm>
        </p:spPr>
        <p:txBody>
          <a:bodyPr/>
          <a:lstStyle>
            <a:lvl1pPr>
              <a:defRPr/>
            </a:lvl1pPr>
            <a:lvl2pPr>
              <a:defRPr/>
            </a:lvl2pPr>
            <a:lvl3pPr>
              <a:defRPr/>
            </a:lvl3pPr>
            <a:lvl4pPr>
              <a:defRPr/>
            </a:lvl4pPr>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Content Placeholder 3">
            <a:extLst>
              <a:ext uri="{FF2B5EF4-FFF2-40B4-BE49-F238E27FC236}">
                <a16:creationId xmlns:a16="http://schemas.microsoft.com/office/drawing/2014/main" id="{CBC8CED9-549C-4337-92AE-EC19DEB1AC8B}"/>
              </a:ext>
            </a:extLst>
          </p:cNvPr>
          <p:cNvSpPr>
            <a:spLocks noGrp="1"/>
          </p:cNvSpPr>
          <p:nvPr>
            <p:ph sz="half" idx="2"/>
          </p:nvPr>
        </p:nvSpPr>
        <p:spPr>
          <a:xfrm>
            <a:off x="5951914" y="1825625"/>
            <a:ext cx="5401887" cy="4731928"/>
          </a:xfrm>
        </p:spPr>
        <p:txBody>
          <a:bodyPr/>
          <a:lstStyle>
            <a:lvl1pPr>
              <a:defRPr/>
            </a:lvl1pPr>
            <a:lvl2pPr>
              <a:defRPr/>
            </a:lvl2pPr>
            <a:lvl3pPr>
              <a:defRPr/>
            </a:lvl3pPr>
            <a:lvl4pPr>
              <a:defRPr/>
            </a:lvl4pPr>
            <a:lvl5pPr>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9" name="Title 1">
            <a:extLst>
              <a:ext uri="{FF2B5EF4-FFF2-40B4-BE49-F238E27FC236}">
                <a16:creationId xmlns:a16="http://schemas.microsoft.com/office/drawing/2014/main" id="{6B2EA995-770A-4631-953F-4A8AE654E736}"/>
              </a:ext>
            </a:extLst>
          </p:cNvPr>
          <p:cNvSpPr>
            <a:spLocks noGrp="1"/>
          </p:cNvSpPr>
          <p:nvPr>
            <p:ph type="title"/>
          </p:nvPr>
        </p:nvSpPr>
        <p:spPr>
          <a:xfrm>
            <a:off x="296092" y="95148"/>
            <a:ext cx="11057709" cy="1325563"/>
          </a:xfrm>
        </p:spPr>
        <p:txBody>
          <a:bodyPr>
            <a:normAutofit/>
          </a:bodyPr>
          <a:lstStyle>
            <a:lvl1pPr>
              <a:defRPr sz="3200">
                <a:latin typeface="+mn-lt"/>
              </a:defRPr>
            </a:lvl1pPr>
          </a:lstStyle>
          <a:p>
            <a:r>
              <a:rPr lang="en-US" dirty="0"/>
              <a:t>Click to edit Master title style</a:t>
            </a:r>
            <a:endParaRPr lang="en-GB" dirty="0"/>
          </a:p>
        </p:txBody>
      </p:sp>
      <p:grpSp>
        <p:nvGrpSpPr>
          <p:cNvPr id="20" name="Group 19">
            <a:extLst>
              <a:ext uri="{FF2B5EF4-FFF2-40B4-BE49-F238E27FC236}">
                <a16:creationId xmlns:a16="http://schemas.microsoft.com/office/drawing/2014/main" id="{30AD9662-051D-43D5-A843-2540CAF6F6B2}"/>
              </a:ext>
            </a:extLst>
          </p:cNvPr>
          <p:cNvGrpSpPr/>
          <p:nvPr userDrawn="1"/>
        </p:nvGrpSpPr>
        <p:grpSpPr>
          <a:xfrm>
            <a:off x="751" y="1534203"/>
            <a:ext cx="12183240" cy="72000"/>
            <a:chOff x="0" y="800100"/>
            <a:chExt cx="12183240" cy="72000"/>
          </a:xfrm>
        </p:grpSpPr>
        <p:sp>
          <p:nvSpPr>
            <p:cNvPr id="21" name="Rectangle 20">
              <a:extLst>
                <a:ext uri="{FF2B5EF4-FFF2-40B4-BE49-F238E27FC236}">
                  <a16:creationId xmlns:a16="http://schemas.microsoft.com/office/drawing/2014/main" id="{379B74F4-6D2D-40A3-8ABD-151D812785B8}"/>
                </a:ext>
              </a:extLst>
            </p:cNvPr>
            <p:cNvSpPr/>
            <p:nvPr/>
          </p:nvSpPr>
          <p:spPr>
            <a:xfrm>
              <a:off x="0" y="800100"/>
              <a:ext cx="3088800" cy="72000"/>
            </a:xfrm>
            <a:prstGeom prst="rect">
              <a:avLst/>
            </a:prstGeom>
            <a:solidFill>
              <a:srgbClr val="0070C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2" name="Rectangle 21">
              <a:extLst>
                <a:ext uri="{FF2B5EF4-FFF2-40B4-BE49-F238E27FC236}">
                  <a16:creationId xmlns:a16="http://schemas.microsoft.com/office/drawing/2014/main" id="{2F5CBF93-D891-4FBE-A50E-DE89B39BB349}"/>
                </a:ext>
              </a:extLst>
            </p:cNvPr>
            <p:cNvSpPr/>
            <p:nvPr/>
          </p:nvSpPr>
          <p:spPr>
            <a:xfrm>
              <a:off x="3078480" y="800100"/>
              <a:ext cx="3060000" cy="72000"/>
            </a:xfrm>
            <a:prstGeom prst="rect">
              <a:avLst/>
            </a:prstGeom>
            <a:solidFill>
              <a:srgbClr val="92D05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3" name="Rectangle 22">
              <a:extLst>
                <a:ext uri="{FF2B5EF4-FFF2-40B4-BE49-F238E27FC236}">
                  <a16:creationId xmlns:a16="http://schemas.microsoft.com/office/drawing/2014/main" id="{1E7F04FF-76F5-40A0-ADA8-7132541251E3}"/>
                </a:ext>
              </a:extLst>
            </p:cNvPr>
            <p:cNvSpPr/>
            <p:nvPr/>
          </p:nvSpPr>
          <p:spPr>
            <a:xfrm>
              <a:off x="6126480" y="800100"/>
              <a:ext cx="3060000" cy="72000"/>
            </a:xfrm>
            <a:prstGeom prst="rect">
              <a:avLst/>
            </a:prstGeom>
            <a:solidFill>
              <a:srgbClr val="FFC0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4" name="Rectangle 23">
              <a:extLst>
                <a:ext uri="{FF2B5EF4-FFF2-40B4-BE49-F238E27FC236}">
                  <a16:creationId xmlns:a16="http://schemas.microsoft.com/office/drawing/2014/main" id="{3F8E45C1-4AFD-46AA-B101-0B399BEE2550}"/>
                </a:ext>
              </a:extLst>
            </p:cNvPr>
            <p:cNvSpPr/>
            <p:nvPr/>
          </p:nvSpPr>
          <p:spPr>
            <a:xfrm>
              <a:off x="9159240" y="800100"/>
              <a:ext cx="3024000" cy="72000"/>
            </a:xfrm>
            <a:prstGeom prst="rect">
              <a:avLst/>
            </a:prstGeom>
            <a:solidFill>
              <a:srgbClr val="FFFF00"/>
            </a:solid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grpSp>
      <p:pic>
        <p:nvPicPr>
          <p:cNvPr id="11" name="Picture 10" descr="PEHC-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9232" y="5285232"/>
            <a:ext cx="1572768" cy="1572768"/>
          </a:xfrm>
          <a:prstGeom prst="rect">
            <a:avLst/>
          </a:prstGeom>
        </p:spPr>
      </p:pic>
    </p:spTree>
    <p:extLst>
      <p:ext uri="{BB962C8B-B14F-4D97-AF65-F5344CB8AC3E}">
        <p14:creationId xmlns:p14="http://schemas.microsoft.com/office/powerpoint/2010/main" val="1518375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3" name="Picture 2" descr="PEHC-transparent.png"/>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10619232" y="5285232"/>
            <a:ext cx="1572768" cy="1572768"/>
          </a:xfrm>
          <a:prstGeom prst="rect">
            <a:avLst/>
          </a:prstGeom>
        </p:spPr>
      </p:pic>
    </p:spTree>
    <p:extLst>
      <p:ext uri="{BB962C8B-B14F-4D97-AF65-F5344CB8AC3E}">
        <p14:creationId xmlns:p14="http://schemas.microsoft.com/office/powerpoint/2010/main" val="2172429672"/>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6AFA959-ED53-48FE-887C-1167D3706E7B}"/>
              </a:ext>
            </a:extLst>
          </p:cNvPr>
          <p:cNvSpPr>
            <a:spLocks noGrp="1"/>
          </p:cNvSpPr>
          <p:nvPr>
            <p:ph type="title"/>
          </p:nvPr>
        </p:nvSpPr>
        <p:spPr>
          <a:xfrm>
            <a:off x="838200" y="365127"/>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a:extLst>
              <a:ext uri="{FF2B5EF4-FFF2-40B4-BE49-F238E27FC236}">
                <a16:creationId xmlns:a16="http://schemas.microsoft.com/office/drawing/2014/main" id="{387D6D61-CA3F-4AC2-909E-56BB8EC1330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a:extLst>
              <a:ext uri="{FF2B5EF4-FFF2-40B4-BE49-F238E27FC236}">
                <a16:creationId xmlns:a16="http://schemas.microsoft.com/office/drawing/2014/main" id="{487AF1D2-F3C1-4D44-BD86-502EC730605C}"/>
              </a:ext>
            </a:extLst>
          </p:cNvPr>
          <p:cNvSpPr>
            <a:spLocks noGrp="1"/>
          </p:cNvSpPr>
          <p:nvPr>
            <p:ph type="dt" sz="half" idx="2"/>
          </p:nvPr>
        </p:nvSpPr>
        <p:spPr>
          <a:xfrm>
            <a:off x="838200" y="6356352"/>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60DEC87-49E6-4141-ACE2-C0D15D5D1208}" type="datetimeFigureOut">
              <a:rPr lang="en-GB" smtClean="0"/>
              <a:t>08/08/2019</a:t>
            </a:fld>
            <a:endParaRPr lang="en-GB"/>
          </a:p>
        </p:txBody>
      </p:sp>
      <p:sp>
        <p:nvSpPr>
          <p:cNvPr id="5" name="Footer Placeholder 4">
            <a:extLst>
              <a:ext uri="{FF2B5EF4-FFF2-40B4-BE49-F238E27FC236}">
                <a16:creationId xmlns:a16="http://schemas.microsoft.com/office/drawing/2014/main" id="{7FBDAD7F-0123-4A48-985B-AD21CBB1B345}"/>
              </a:ext>
            </a:extLst>
          </p:cNvPr>
          <p:cNvSpPr>
            <a:spLocks noGrp="1"/>
          </p:cNvSpPr>
          <p:nvPr>
            <p:ph type="ftr" sz="quarter" idx="3"/>
          </p:nvPr>
        </p:nvSpPr>
        <p:spPr>
          <a:xfrm>
            <a:off x="4038600" y="6356352"/>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1F412246-8D5A-4BE0-A474-20B998889298}"/>
              </a:ext>
            </a:extLst>
          </p:cNvPr>
          <p:cNvSpPr>
            <a:spLocks noGrp="1"/>
          </p:cNvSpPr>
          <p:nvPr>
            <p:ph type="sldNum" sz="quarter" idx="4"/>
          </p:nvPr>
        </p:nvSpPr>
        <p:spPr>
          <a:xfrm>
            <a:off x="8610600" y="6356352"/>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GB" dirty="0"/>
              <a:t>&lt;#&gt;</a:t>
            </a:r>
          </a:p>
        </p:txBody>
      </p:sp>
    </p:spTree>
    <p:extLst>
      <p:ext uri="{BB962C8B-B14F-4D97-AF65-F5344CB8AC3E}">
        <p14:creationId xmlns:p14="http://schemas.microsoft.com/office/powerpoint/2010/main" val="92657100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2" r:id="rId3"/>
    <p:sldLayoutId id="2147483655" r:id="rId4"/>
  </p:sldLayoutIdLst>
  <p:txStyles>
    <p:titleStyle>
      <a:lvl1pPr algn="l" defTabSz="914400" rtl="0" eaLnBrk="1" latinLnBrk="0" hangingPunct="1">
        <a:lnSpc>
          <a:spcPct val="90000"/>
        </a:lnSpc>
        <a:spcBef>
          <a:spcPct val="0"/>
        </a:spcBef>
        <a:buNone/>
        <a:defRPr sz="32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83822-3D2E-4E65-BEDD-393A8F5E5B49}"/>
              </a:ext>
            </a:extLst>
          </p:cNvPr>
          <p:cNvSpPr>
            <a:spLocks noGrp="1"/>
          </p:cNvSpPr>
          <p:nvPr>
            <p:ph type="title"/>
          </p:nvPr>
        </p:nvSpPr>
        <p:spPr/>
        <p:txBody>
          <a:bodyPr>
            <a:normAutofit/>
          </a:bodyPr>
          <a:lstStyle/>
          <a:p>
            <a:r>
              <a:rPr lang="en-GB" dirty="0"/>
              <a:t>HOUSING AND NEIGHBORHOOD WORKING GROUP</a:t>
            </a:r>
          </a:p>
        </p:txBody>
      </p:sp>
      <p:sp>
        <p:nvSpPr>
          <p:cNvPr id="3" name="Content Placeholder 2">
            <a:extLst>
              <a:ext uri="{FF2B5EF4-FFF2-40B4-BE49-F238E27FC236}">
                <a16:creationId xmlns:a16="http://schemas.microsoft.com/office/drawing/2014/main" id="{B39A6935-8117-47F1-BA0B-501D20E4D62E}"/>
              </a:ext>
            </a:extLst>
          </p:cNvPr>
          <p:cNvSpPr>
            <a:spLocks noGrp="1"/>
          </p:cNvSpPr>
          <p:nvPr>
            <p:ph idx="1"/>
          </p:nvPr>
        </p:nvSpPr>
        <p:spPr>
          <a:xfrm>
            <a:off x="773723" y="1453929"/>
            <a:ext cx="10580077" cy="4914814"/>
          </a:xfrm>
        </p:spPr>
        <p:txBody>
          <a:bodyPr>
            <a:normAutofit/>
          </a:bodyPr>
          <a:lstStyle/>
          <a:p>
            <a:pPr marL="0" indent="0">
              <a:buNone/>
            </a:pPr>
            <a:r>
              <a:rPr lang="en-GB" b="1" dirty="0" smtClean="0"/>
              <a:t>8 August 2019 – Today’s Agenda (Call #2)</a:t>
            </a:r>
          </a:p>
          <a:p>
            <a:pPr lvl="0"/>
            <a:endParaRPr lang="en-US" sz="1800" dirty="0" smtClean="0"/>
          </a:p>
          <a:p>
            <a:pPr lvl="0"/>
            <a:r>
              <a:rPr lang="en-US" sz="1800" dirty="0" smtClean="0"/>
              <a:t>Recap of HNWG call 1</a:t>
            </a:r>
          </a:p>
          <a:p>
            <a:pPr lvl="0"/>
            <a:r>
              <a:rPr lang="en-US" sz="1800" dirty="0" smtClean="0"/>
              <a:t>Presentation </a:t>
            </a:r>
            <a:r>
              <a:rPr lang="en-US" sz="1800" dirty="0"/>
              <a:t>by Ying Long </a:t>
            </a:r>
          </a:p>
          <a:p>
            <a:pPr lvl="1"/>
            <a:r>
              <a:rPr lang="en-US" sz="1800" dirty="0"/>
              <a:t>Overview of neighborhood and health approach for Beijing</a:t>
            </a:r>
          </a:p>
          <a:p>
            <a:pPr lvl="0"/>
            <a:r>
              <a:rPr lang="en-US" sz="1800" dirty="0"/>
              <a:t>Operationalizing the Health and Housing framework</a:t>
            </a:r>
          </a:p>
          <a:p>
            <a:pPr lvl="2"/>
            <a:r>
              <a:rPr lang="en-US" sz="1800" dirty="0"/>
              <a:t>Health outcomes and variables</a:t>
            </a:r>
          </a:p>
          <a:p>
            <a:pPr lvl="0"/>
            <a:r>
              <a:rPr lang="en-US" sz="1800" dirty="0"/>
              <a:t>Data requests</a:t>
            </a:r>
          </a:p>
          <a:p>
            <a:pPr lvl="1"/>
            <a:r>
              <a:rPr lang="en-US" sz="1800" dirty="0"/>
              <a:t>Assessment of relevant data sources </a:t>
            </a:r>
          </a:p>
          <a:p>
            <a:pPr lvl="2"/>
            <a:r>
              <a:rPr lang="en-US" sz="1800" dirty="0" smtClean="0"/>
              <a:t>Accra </a:t>
            </a:r>
            <a:r>
              <a:rPr lang="en-US" sz="1800" dirty="0"/>
              <a:t>and </a:t>
            </a:r>
            <a:r>
              <a:rPr lang="en-US" sz="1800" dirty="0" smtClean="0"/>
              <a:t>London data sources table</a:t>
            </a:r>
          </a:p>
          <a:p>
            <a:pPr lvl="2"/>
            <a:r>
              <a:rPr lang="en-US" sz="1800" dirty="0"/>
              <a:t>Other partner cities</a:t>
            </a:r>
          </a:p>
          <a:p>
            <a:pPr lvl="1"/>
            <a:r>
              <a:rPr lang="en-US" sz="1800" dirty="0" smtClean="0"/>
              <a:t>Contact </a:t>
            </a:r>
            <a:r>
              <a:rPr lang="en-US" sz="1800" dirty="0"/>
              <a:t>person for each partner city</a:t>
            </a:r>
          </a:p>
          <a:p>
            <a:endParaRPr lang="en-GB" dirty="0"/>
          </a:p>
          <a:p>
            <a:pPr marL="0" indent="0">
              <a:buNone/>
            </a:pPr>
            <a:endParaRPr lang="en-GB" dirty="0"/>
          </a:p>
        </p:txBody>
      </p:sp>
    </p:spTree>
    <p:extLst>
      <p:ext uri="{BB962C8B-B14F-4D97-AF65-F5344CB8AC3E}">
        <p14:creationId xmlns:p14="http://schemas.microsoft.com/office/powerpoint/2010/main" val="2689769764"/>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Rectangle 9"/>
          <p:cNvSpPr/>
          <p:nvPr/>
        </p:nvSpPr>
        <p:spPr>
          <a:xfrm>
            <a:off x="0" y="1411113"/>
            <a:ext cx="12192000" cy="31044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pic>
        <p:nvPicPr>
          <p:cNvPr id="13" name="image1.png"/>
          <p:cNvPicPr/>
          <p:nvPr/>
        </p:nvPicPr>
        <p:blipFill>
          <a:blip r:embed="rId3"/>
          <a:srcRect t="386" b="14012"/>
          <a:stretch>
            <a:fillRect/>
          </a:stretch>
        </p:blipFill>
        <p:spPr>
          <a:xfrm>
            <a:off x="1234773" y="521408"/>
            <a:ext cx="4401732" cy="5932302"/>
          </a:xfrm>
          <a:prstGeom prst="rect">
            <a:avLst/>
          </a:prstGeom>
          <a:ln/>
        </p:spPr>
      </p:pic>
      <p:pic>
        <p:nvPicPr>
          <p:cNvPr id="14" name="image2.png"/>
          <p:cNvPicPr/>
          <p:nvPr/>
        </p:nvPicPr>
        <p:blipFill>
          <a:blip r:embed="rId4"/>
          <a:srcRect t="866" b="1361"/>
          <a:stretch>
            <a:fillRect/>
          </a:stretch>
        </p:blipFill>
        <p:spPr>
          <a:xfrm>
            <a:off x="5960287" y="142163"/>
            <a:ext cx="4799800" cy="6517255"/>
          </a:xfrm>
          <a:prstGeom prst="rect">
            <a:avLst/>
          </a:prstGeom>
          <a:ln/>
        </p:spPr>
      </p:pic>
    </p:spTree>
    <p:extLst>
      <p:ext uri="{BB962C8B-B14F-4D97-AF65-F5344CB8AC3E}">
        <p14:creationId xmlns:p14="http://schemas.microsoft.com/office/powerpoint/2010/main" val="274934695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83822-3D2E-4E65-BEDD-393A8F5E5B49}"/>
              </a:ext>
            </a:extLst>
          </p:cNvPr>
          <p:cNvSpPr>
            <a:spLocks noGrp="1"/>
          </p:cNvSpPr>
          <p:nvPr>
            <p:ph type="title"/>
          </p:nvPr>
        </p:nvSpPr>
        <p:spPr/>
        <p:txBody>
          <a:bodyPr>
            <a:normAutofit/>
          </a:bodyPr>
          <a:lstStyle/>
          <a:p>
            <a:r>
              <a:rPr lang="en-GB" dirty="0" smtClean="0"/>
              <a:t>Data requests</a:t>
            </a:r>
            <a:endParaRPr lang="en-GB" dirty="0"/>
          </a:p>
        </p:txBody>
      </p:sp>
      <p:sp>
        <p:nvSpPr>
          <p:cNvPr id="4" name="Content Placeholder 4">
            <a:extLst>
              <a:ext uri="{FF2B5EF4-FFF2-40B4-BE49-F238E27FC236}">
                <a16:creationId xmlns:a16="http://schemas.microsoft.com/office/drawing/2014/main" id="{6EF0166D-DA08-46EE-B516-23EDB40786B7}"/>
              </a:ext>
            </a:extLst>
          </p:cNvPr>
          <p:cNvSpPr txBox="1">
            <a:spLocks/>
          </p:cNvSpPr>
          <p:nvPr/>
        </p:nvSpPr>
        <p:spPr>
          <a:xfrm>
            <a:off x="296092" y="1361009"/>
            <a:ext cx="9530297" cy="5162621"/>
          </a:xfrm>
          <a:prstGeom prst="rect">
            <a:avLst/>
          </a:prstGeom>
          <a:ln>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000" dirty="0" smtClean="0"/>
              <a:t>Contact </a:t>
            </a:r>
            <a:r>
              <a:rPr lang="en-US" sz="2000" dirty="0"/>
              <a:t>person for each partner city</a:t>
            </a:r>
          </a:p>
          <a:p>
            <a:pPr marL="0" indent="0">
              <a:buNone/>
            </a:pPr>
            <a:endParaRPr lang="en-US" dirty="0"/>
          </a:p>
          <a:p>
            <a:pPr lvl="2"/>
            <a:endParaRPr lang="en-US" dirty="0"/>
          </a:p>
          <a:p>
            <a:pPr lvl="1"/>
            <a:endParaRPr lang="en-US" dirty="0"/>
          </a:p>
          <a:p>
            <a:pPr lvl="1"/>
            <a:endParaRPr lang="en-US" dirty="0"/>
          </a:p>
          <a:p>
            <a:pPr lvl="1"/>
            <a:endParaRPr lang="en-US" dirty="0"/>
          </a:p>
          <a:p>
            <a:endParaRPr lang="en-GB" sz="2400" dirty="0"/>
          </a:p>
        </p:txBody>
      </p:sp>
      <p:pic>
        <p:nvPicPr>
          <p:cNvPr id="5" name="Picture 4"/>
          <p:cNvPicPr>
            <a:picLocks noChangeAspect="1"/>
          </p:cNvPicPr>
          <p:nvPr/>
        </p:nvPicPr>
        <p:blipFill>
          <a:blip r:embed="rId2"/>
          <a:stretch>
            <a:fillRect/>
          </a:stretch>
        </p:blipFill>
        <p:spPr>
          <a:xfrm>
            <a:off x="1504895" y="1794664"/>
            <a:ext cx="8868764" cy="4927650"/>
          </a:xfrm>
          <a:prstGeom prst="rect">
            <a:avLst/>
          </a:prstGeom>
        </p:spPr>
      </p:pic>
    </p:spTree>
    <p:extLst>
      <p:ext uri="{BB962C8B-B14F-4D97-AF65-F5344CB8AC3E}">
        <p14:creationId xmlns:p14="http://schemas.microsoft.com/office/powerpoint/2010/main" val="307396514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83822-3D2E-4E65-BEDD-393A8F5E5B49}"/>
              </a:ext>
            </a:extLst>
          </p:cNvPr>
          <p:cNvSpPr>
            <a:spLocks noGrp="1"/>
          </p:cNvSpPr>
          <p:nvPr>
            <p:ph type="title"/>
          </p:nvPr>
        </p:nvSpPr>
        <p:spPr/>
        <p:txBody>
          <a:bodyPr/>
          <a:lstStyle/>
          <a:p>
            <a:r>
              <a:rPr lang="en-GB" dirty="0"/>
              <a:t>Next steps</a:t>
            </a:r>
          </a:p>
        </p:txBody>
      </p:sp>
      <p:sp>
        <p:nvSpPr>
          <p:cNvPr id="3" name="Content Placeholder 2">
            <a:extLst>
              <a:ext uri="{FF2B5EF4-FFF2-40B4-BE49-F238E27FC236}">
                <a16:creationId xmlns:a16="http://schemas.microsoft.com/office/drawing/2014/main" id="{B39A6935-8117-47F1-BA0B-501D20E4D62E}"/>
              </a:ext>
            </a:extLst>
          </p:cNvPr>
          <p:cNvSpPr>
            <a:spLocks noGrp="1"/>
          </p:cNvSpPr>
          <p:nvPr>
            <p:ph idx="1"/>
          </p:nvPr>
        </p:nvSpPr>
        <p:spPr/>
        <p:txBody>
          <a:bodyPr>
            <a:normAutofit/>
          </a:bodyPr>
          <a:lstStyle/>
          <a:p>
            <a:r>
              <a:rPr lang="en-GB" dirty="0"/>
              <a:t>U</a:t>
            </a:r>
            <a:r>
              <a:rPr lang="en-GB" dirty="0" smtClean="0"/>
              <a:t>pcoming calls</a:t>
            </a:r>
          </a:p>
          <a:p>
            <a:endParaRPr lang="en-GB" dirty="0"/>
          </a:p>
          <a:p>
            <a:pPr lvl="1"/>
            <a:r>
              <a:rPr lang="en-GB" dirty="0" smtClean="0"/>
              <a:t>Sep </a:t>
            </a:r>
            <a:r>
              <a:rPr lang="en-GB" dirty="0"/>
              <a:t>12</a:t>
            </a:r>
          </a:p>
          <a:p>
            <a:pPr lvl="1"/>
            <a:r>
              <a:rPr lang="en-GB" dirty="0"/>
              <a:t>Oct 10</a:t>
            </a:r>
          </a:p>
          <a:p>
            <a:pPr lvl="1"/>
            <a:r>
              <a:rPr lang="en-GB" dirty="0"/>
              <a:t>Nov 14</a:t>
            </a:r>
          </a:p>
          <a:p>
            <a:pPr lvl="1"/>
            <a:r>
              <a:rPr lang="en-GB" dirty="0"/>
              <a:t>Dec 12</a:t>
            </a:r>
          </a:p>
          <a:p>
            <a:pPr marL="0" indent="0">
              <a:buNone/>
            </a:pPr>
            <a:endParaRPr lang="en-GB" dirty="0"/>
          </a:p>
        </p:txBody>
      </p:sp>
    </p:spTree>
    <p:extLst>
      <p:ext uri="{BB962C8B-B14F-4D97-AF65-F5344CB8AC3E}">
        <p14:creationId xmlns:p14="http://schemas.microsoft.com/office/powerpoint/2010/main" val="1985624897"/>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D1498F1-0A47-4ED4-A950-E882C2B70631}"/>
              </a:ext>
            </a:extLst>
          </p:cNvPr>
          <p:cNvSpPr>
            <a:spLocks noGrp="1"/>
          </p:cNvSpPr>
          <p:nvPr>
            <p:ph idx="1"/>
          </p:nvPr>
        </p:nvSpPr>
        <p:spPr>
          <a:xfrm>
            <a:off x="407368" y="3340914"/>
            <a:ext cx="11057709" cy="2682517"/>
          </a:xfrm>
        </p:spPr>
        <p:txBody>
          <a:bodyPr>
            <a:normAutofit/>
          </a:bodyPr>
          <a:lstStyle/>
          <a:p>
            <a:pPr marL="0" indent="0" algn="ctr">
              <a:buNone/>
            </a:pPr>
            <a:r>
              <a:rPr lang="en-GB" sz="4800" dirty="0"/>
              <a:t>Thank You</a:t>
            </a:r>
          </a:p>
        </p:txBody>
      </p:sp>
    </p:spTree>
    <p:extLst>
      <p:ext uri="{BB962C8B-B14F-4D97-AF65-F5344CB8AC3E}">
        <p14:creationId xmlns:p14="http://schemas.microsoft.com/office/powerpoint/2010/main" val="258015034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83822-3D2E-4E65-BEDD-393A8F5E5B49}"/>
              </a:ext>
            </a:extLst>
          </p:cNvPr>
          <p:cNvSpPr>
            <a:spLocks noGrp="1"/>
          </p:cNvSpPr>
          <p:nvPr>
            <p:ph type="title"/>
          </p:nvPr>
        </p:nvSpPr>
        <p:spPr/>
        <p:txBody>
          <a:bodyPr>
            <a:normAutofit/>
          </a:bodyPr>
          <a:lstStyle/>
          <a:p>
            <a:r>
              <a:rPr lang="en-GB" dirty="0"/>
              <a:t>HOUSING AND NEIGHBORHOOD WORKING GROUP</a:t>
            </a:r>
          </a:p>
        </p:txBody>
      </p:sp>
      <p:sp>
        <p:nvSpPr>
          <p:cNvPr id="3" name="Content Placeholder 2">
            <a:extLst>
              <a:ext uri="{FF2B5EF4-FFF2-40B4-BE49-F238E27FC236}">
                <a16:creationId xmlns:a16="http://schemas.microsoft.com/office/drawing/2014/main" id="{B39A6935-8117-47F1-BA0B-501D20E4D62E}"/>
              </a:ext>
            </a:extLst>
          </p:cNvPr>
          <p:cNvSpPr>
            <a:spLocks noGrp="1"/>
          </p:cNvSpPr>
          <p:nvPr>
            <p:ph idx="1"/>
          </p:nvPr>
        </p:nvSpPr>
        <p:spPr>
          <a:xfrm>
            <a:off x="542611" y="1453928"/>
            <a:ext cx="9811625" cy="5404071"/>
          </a:xfrm>
        </p:spPr>
        <p:txBody>
          <a:bodyPr>
            <a:normAutofit/>
          </a:bodyPr>
          <a:lstStyle/>
          <a:p>
            <a:pPr marL="0" indent="0">
              <a:buNone/>
            </a:pPr>
            <a:r>
              <a:rPr lang="en-GB" b="1" dirty="0" smtClean="0"/>
              <a:t>Call #1 Recap (11 July 2019)</a:t>
            </a:r>
            <a:endParaRPr lang="en-US" sz="1800" dirty="0" smtClean="0"/>
          </a:p>
          <a:p>
            <a:pPr lvl="0"/>
            <a:r>
              <a:rPr lang="en-US" sz="1800" dirty="0" smtClean="0"/>
              <a:t>Introductions</a:t>
            </a:r>
          </a:p>
          <a:p>
            <a:pPr lvl="0"/>
            <a:r>
              <a:rPr lang="en-US" sz="1800" dirty="0" smtClean="0"/>
              <a:t>Brief </a:t>
            </a:r>
            <a:r>
              <a:rPr lang="en-US" sz="1800" dirty="0"/>
              <a:t>presentation – work in progress by housing &amp; health team</a:t>
            </a:r>
          </a:p>
          <a:p>
            <a:pPr lvl="1"/>
            <a:r>
              <a:rPr lang="en-US" sz="1900" dirty="0"/>
              <a:t>Overview of approach / major activities</a:t>
            </a:r>
          </a:p>
          <a:p>
            <a:pPr lvl="1"/>
            <a:r>
              <a:rPr lang="en-US" sz="1900" dirty="0"/>
              <a:t>Review of literature</a:t>
            </a:r>
          </a:p>
          <a:p>
            <a:pPr lvl="1"/>
            <a:r>
              <a:rPr lang="en-US" sz="1900" dirty="0"/>
              <a:t>Development of framework</a:t>
            </a:r>
          </a:p>
          <a:p>
            <a:pPr lvl="1"/>
            <a:r>
              <a:rPr lang="en-US" sz="1900" dirty="0"/>
              <a:t>Data analysis</a:t>
            </a:r>
          </a:p>
          <a:p>
            <a:pPr lvl="2"/>
            <a:r>
              <a:rPr lang="en-US" sz="1900" dirty="0"/>
              <a:t>Accra census (challenges with neighborhood definition)</a:t>
            </a:r>
          </a:p>
          <a:p>
            <a:pPr lvl="2"/>
            <a:r>
              <a:rPr lang="en-US" sz="1900" dirty="0"/>
              <a:t>London data</a:t>
            </a:r>
          </a:p>
          <a:p>
            <a:pPr lvl="0"/>
            <a:r>
              <a:rPr lang="en-US" sz="1800" dirty="0"/>
              <a:t>Discussion on goals for working group:</a:t>
            </a:r>
          </a:p>
          <a:p>
            <a:pPr lvl="1"/>
            <a:r>
              <a:rPr lang="en-US" sz="1800" dirty="0"/>
              <a:t>Need to find actionable decisions on relevant domains of housing and neighborhood, beyond the work on housing/neighborhood and health frameworks.</a:t>
            </a:r>
          </a:p>
          <a:p>
            <a:pPr lvl="1"/>
            <a:r>
              <a:rPr lang="en-US" sz="1800" dirty="0"/>
              <a:t>Need to define the logistics, contact persons, and next steps for the working group and upcoming calls</a:t>
            </a:r>
            <a:r>
              <a:rPr lang="en-US" sz="1800" dirty="0" smtClean="0"/>
              <a:t>.</a:t>
            </a:r>
            <a:endParaRPr lang="en-GB" sz="1800" dirty="0"/>
          </a:p>
        </p:txBody>
      </p:sp>
    </p:spTree>
    <p:extLst>
      <p:ext uri="{BB962C8B-B14F-4D97-AF65-F5344CB8AC3E}">
        <p14:creationId xmlns:p14="http://schemas.microsoft.com/office/powerpoint/2010/main" val="4092448542"/>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C2BF26D9-203E-4E62-9B62-B0EABF4C63A9}"/>
              </a:ext>
            </a:extLst>
          </p:cNvPr>
          <p:cNvSpPr>
            <a:spLocks noGrp="1"/>
          </p:cNvSpPr>
          <p:nvPr>
            <p:ph type="ctrTitle"/>
          </p:nvPr>
        </p:nvSpPr>
        <p:spPr>
          <a:xfrm>
            <a:off x="1145880" y="100332"/>
            <a:ext cx="9144000" cy="2387600"/>
          </a:xfrm>
        </p:spPr>
        <p:txBody>
          <a:bodyPr/>
          <a:lstStyle/>
          <a:p>
            <a:r>
              <a:rPr lang="en-GB" dirty="0" smtClean="0"/>
              <a:t>Neighbourhoods </a:t>
            </a:r>
            <a:r>
              <a:rPr lang="en-GB" dirty="0"/>
              <a:t>and Health 	</a:t>
            </a:r>
          </a:p>
        </p:txBody>
      </p:sp>
      <p:sp>
        <p:nvSpPr>
          <p:cNvPr id="4" name="Text Placeholder 24">
            <a:extLst>
              <a:ext uri="{FF2B5EF4-FFF2-40B4-BE49-F238E27FC236}">
                <a16:creationId xmlns:a16="http://schemas.microsoft.com/office/drawing/2014/main" id="{A0EDEA67-A09E-49CC-ACE2-0945806C5137}"/>
              </a:ext>
            </a:extLst>
          </p:cNvPr>
          <p:cNvSpPr>
            <a:spLocks noGrp="1"/>
          </p:cNvSpPr>
          <p:nvPr>
            <p:ph type="body" sz="quarter" idx="10"/>
          </p:nvPr>
        </p:nvSpPr>
        <p:spPr>
          <a:xfrm>
            <a:off x="2923252" y="4105561"/>
            <a:ext cx="4847771" cy="1346200"/>
          </a:xfrm>
        </p:spPr>
        <p:txBody>
          <a:bodyPr>
            <a:normAutofit/>
          </a:bodyPr>
          <a:lstStyle/>
          <a:p>
            <a:pPr algn="ctr">
              <a:spcBef>
                <a:spcPts val="0"/>
              </a:spcBef>
            </a:pPr>
            <a:r>
              <a:rPr lang="en-GB" dirty="0" smtClean="0"/>
              <a:t>Ying Long, Tsinghua University </a:t>
            </a:r>
            <a:endParaRPr lang="en-GB" dirty="0"/>
          </a:p>
        </p:txBody>
      </p:sp>
      <p:sp>
        <p:nvSpPr>
          <p:cNvPr id="6" name="Subtitle 23">
            <a:extLst>
              <a:ext uri="{FF2B5EF4-FFF2-40B4-BE49-F238E27FC236}">
                <a16:creationId xmlns:a16="http://schemas.microsoft.com/office/drawing/2014/main" id="{583F1CA6-3F21-4C07-BC36-DF309E47859B}"/>
              </a:ext>
            </a:extLst>
          </p:cNvPr>
          <p:cNvSpPr txBox="1">
            <a:spLocks/>
          </p:cNvSpPr>
          <p:nvPr/>
        </p:nvSpPr>
        <p:spPr>
          <a:xfrm>
            <a:off x="775138" y="2857365"/>
            <a:ext cx="9144000" cy="931136"/>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600" kern="1200">
                <a:solidFill>
                  <a:srgbClr val="0070C0"/>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en-GB" smtClean="0"/>
              <a:t>Housing and Neighbourhoods Working Group</a:t>
            </a:r>
          </a:p>
          <a:p>
            <a:r>
              <a:rPr lang="en-GB" smtClean="0"/>
              <a:t>8 August 2019</a:t>
            </a:r>
            <a:endParaRPr lang="en-GB" dirty="0"/>
          </a:p>
        </p:txBody>
      </p:sp>
    </p:spTree>
    <p:extLst>
      <p:ext uri="{BB962C8B-B14F-4D97-AF65-F5344CB8AC3E}">
        <p14:creationId xmlns:p14="http://schemas.microsoft.com/office/powerpoint/2010/main" val="421942810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 name="Title 22">
            <a:extLst>
              <a:ext uri="{FF2B5EF4-FFF2-40B4-BE49-F238E27FC236}">
                <a16:creationId xmlns:a16="http://schemas.microsoft.com/office/drawing/2014/main" id="{C2BF26D9-203E-4E62-9B62-B0EABF4C63A9}"/>
              </a:ext>
            </a:extLst>
          </p:cNvPr>
          <p:cNvSpPr>
            <a:spLocks noGrp="1"/>
          </p:cNvSpPr>
          <p:nvPr>
            <p:ph type="ctrTitle"/>
          </p:nvPr>
        </p:nvSpPr>
        <p:spPr>
          <a:xfrm>
            <a:off x="1145880" y="100332"/>
            <a:ext cx="9144000" cy="2387600"/>
          </a:xfrm>
        </p:spPr>
        <p:txBody>
          <a:bodyPr/>
          <a:lstStyle/>
          <a:p>
            <a:r>
              <a:rPr lang="en-GB" dirty="0" smtClean="0"/>
              <a:t>Operationalizing the </a:t>
            </a:r>
            <a:r>
              <a:rPr lang="en-GB" i="1" dirty="0" smtClean="0"/>
              <a:t>Health and Housing</a:t>
            </a:r>
            <a:r>
              <a:rPr lang="en-GB" dirty="0" smtClean="0"/>
              <a:t> framework</a:t>
            </a:r>
            <a:r>
              <a:rPr lang="en-GB" dirty="0"/>
              <a:t>	</a:t>
            </a:r>
          </a:p>
        </p:txBody>
      </p:sp>
      <p:sp>
        <p:nvSpPr>
          <p:cNvPr id="24" name="Subtitle 23">
            <a:extLst>
              <a:ext uri="{FF2B5EF4-FFF2-40B4-BE49-F238E27FC236}">
                <a16:creationId xmlns:a16="http://schemas.microsoft.com/office/drawing/2014/main" id="{583F1CA6-3F21-4C07-BC36-DF309E47859B}"/>
              </a:ext>
            </a:extLst>
          </p:cNvPr>
          <p:cNvSpPr>
            <a:spLocks noGrp="1"/>
          </p:cNvSpPr>
          <p:nvPr>
            <p:ph type="subTitle" idx="1"/>
          </p:nvPr>
        </p:nvSpPr>
        <p:spPr>
          <a:xfrm>
            <a:off x="775138" y="2857365"/>
            <a:ext cx="9144000" cy="931136"/>
          </a:xfrm>
        </p:spPr>
        <p:txBody>
          <a:bodyPr>
            <a:normAutofit lnSpcReduction="10000"/>
          </a:bodyPr>
          <a:lstStyle/>
          <a:p>
            <a:r>
              <a:rPr lang="en-GB" dirty="0" smtClean="0"/>
              <a:t>Housing and Neighbourhoods </a:t>
            </a:r>
            <a:r>
              <a:rPr lang="en-GB" dirty="0"/>
              <a:t>Working Group</a:t>
            </a:r>
          </a:p>
          <a:p>
            <a:r>
              <a:rPr lang="en-GB" dirty="0" smtClean="0"/>
              <a:t>8 August </a:t>
            </a:r>
            <a:r>
              <a:rPr lang="en-GB" dirty="0"/>
              <a:t>2019</a:t>
            </a:r>
          </a:p>
        </p:txBody>
      </p:sp>
      <p:sp>
        <p:nvSpPr>
          <p:cNvPr id="6" name="Text Placeholder 24">
            <a:extLst>
              <a:ext uri="{FF2B5EF4-FFF2-40B4-BE49-F238E27FC236}">
                <a16:creationId xmlns:a16="http://schemas.microsoft.com/office/drawing/2014/main" id="{A0EDEA67-A09E-49CC-ACE2-0945806C5137}"/>
              </a:ext>
            </a:extLst>
          </p:cNvPr>
          <p:cNvSpPr>
            <a:spLocks noGrp="1"/>
          </p:cNvSpPr>
          <p:nvPr>
            <p:ph type="body" sz="quarter" idx="10"/>
          </p:nvPr>
        </p:nvSpPr>
        <p:spPr>
          <a:xfrm>
            <a:off x="2923252" y="4195210"/>
            <a:ext cx="4847771" cy="1346200"/>
          </a:xfrm>
        </p:spPr>
        <p:txBody>
          <a:bodyPr>
            <a:normAutofit/>
          </a:bodyPr>
          <a:lstStyle/>
          <a:p>
            <a:pPr algn="ctr">
              <a:spcBef>
                <a:spcPts val="0"/>
              </a:spcBef>
            </a:pPr>
            <a:r>
              <a:rPr lang="en-GB" dirty="0"/>
              <a:t>Gary Adamkiewicz, HSPH</a:t>
            </a:r>
          </a:p>
          <a:p>
            <a:pPr algn="ctr">
              <a:spcBef>
                <a:spcPts val="0"/>
              </a:spcBef>
            </a:pPr>
            <a:r>
              <a:rPr lang="en-GB" dirty="0"/>
              <a:t>Judith Rodriguez, HSPH</a:t>
            </a:r>
          </a:p>
          <a:p>
            <a:pPr algn="ctr">
              <a:spcBef>
                <a:spcPts val="0"/>
              </a:spcBef>
            </a:pPr>
            <a:r>
              <a:rPr lang="en-GB" dirty="0"/>
              <a:t>Bethlehem Solomon, Imperial </a:t>
            </a:r>
          </a:p>
        </p:txBody>
      </p:sp>
    </p:spTree>
    <p:extLst>
      <p:ext uri="{BB962C8B-B14F-4D97-AF65-F5344CB8AC3E}">
        <p14:creationId xmlns:p14="http://schemas.microsoft.com/office/powerpoint/2010/main" val="299254610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F968B-EE1D-4442-A6D3-D1A2FE6577AF}"/>
              </a:ext>
            </a:extLst>
          </p:cNvPr>
          <p:cNvSpPr>
            <a:spLocks noGrp="1"/>
          </p:cNvSpPr>
          <p:nvPr>
            <p:ph type="title"/>
          </p:nvPr>
        </p:nvSpPr>
        <p:spPr>
          <a:xfrm>
            <a:off x="253759" y="243300"/>
            <a:ext cx="11057709" cy="998493"/>
          </a:xfrm>
        </p:spPr>
        <p:txBody>
          <a:bodyPr/>
          <a:lstStyle/>
          <a:p>
            <a:r>
              <a:rPr lang="en-GB" dirty="0"/>
              <a:t>Overview</a:t>
            </a:r>
          </a:p>
        </p:txBody>
      </p:sp>
      <p:sp>
        <p:nvSpPr>
          <p:cNvPr id="4" name="AutoShape 8" descr="Image result for letters to a young farmer">
            <a:extLst>
              <a:ext uri="{FF2B5EF4-FFF2-40B4-BE49-F238E27FC236}">
                <a16:creationId xmlns:a16="http://schemas.microsoft.com/office/drawing/2014/main" id="{4E954BBE-CF02-4E99-9320-A4D65D569EC8}"/>
              </a:ext>
            </a:extLst>
          </p:cNvPr>
          <p:cNvSpPr>
            <a:spLocks noChangeAspect="1" noChangeArrowheads="1"/>
          </p:cNvSpPr>
          <p:nvPr/>
        </p:nvSpPr>
        <p:spPr bwMode="auto">
          <a:xfrm>
            <a:off x="530225" y="11741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10" descr="Image result for letters to a young farmer">
            <a:extLst>
              <a:ext uri="{FF2B5EF4-FFF2-40B4-BE49-F238E27FC236}">
                <a16:creationId xmlns:a16="http://schemas.microsoft.com/office/drawing/2014/main" id="{AB2DFC2D-4E67-45C3-A333-1D529C7C42FC}"/>
              </a:ext>
            </a:extLst>
          </p:cNvPr>
          <p:cNvSpPr>
            <a:spLocks noChangeAspect="1" noChangeArrowheads="1"/>
          </p:cNvSpPr>
          <p:nvPr/>
        </p:nvSpPr>
        <p:spPr bwMode="auto">
          <a:xfrm>
            <a:off x="682625" y="26981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1624109742"/>
              </p:ext>
            </p:extLst>
          </p:nvPr>
        </p:nvGraphicFramePr>
        <p:xfrm>
          <a:off x="0" y="2"/>
          <a:ext cx="12192000" cy="6857997"/>
        </p:xfrm>
        <a:graphic>
          <a:graphicData uri="http://schemas.openxmlformats.org/drawingml/2006/table">
            <a:tbl>
              <a:tblPr firstRow="1" firstCol="1" bandRow="1">
                <a:tableStyleId>{5C22544A-7EE6-4342-B048-85BDC9FD1C3A}</a:tableStyleId>
              </a:tblPr>
              <a:tblGrid>
                <a:gridCol w="3368217">
                  <a:extLst>
                    <a:ext uri="{9D8B030D-6E8A-4147-A177-3AD203B41FA5}">
                      <a16:colId xmlns:a16="http://schemas.microsoft.com/office/drawing/2014/main" val="4229951066"/>
                    </a:ext>
                  </a:extLst>
                </a:gridCol>
                <a:gridCol w="8823783">
                  <a:extLst>
                    <a:ext uri="{9D8B030D-6E8A-4147-A177-3AD203B41FA5}">
                      <a16:colId xmlns:a16="http://schemas.microsoft.com/office/drawing/2014/main" val="2339260105"/>
                    </a:ext>
                  </a:extLst>
                </a:gridCol>
              </a:tblGrid>
              <a:tr h="544118">
                <a:tc>
                  <a:txBody>
                    <a:bodyPr/>
                    <a:lstStyle/>
                    <a:p>
                      <a:pPr marL="0" marR="0" algn="ctr">
                        <a:lnSpc>
                          <a:spcPct val="107000"/>
                        </a:lnSpc>
                        <a:spcBef>
                          <a:spcPts val="0"/>
                        </a:spcBef>
                        <a:spcAft>
                          <a:spcPts val="0"/>
                        </a:spcAft>
                      </a:pPr>
                      <a:r>
                        <a:rPr lang="en-US" sz="2800" dirty="0">
                          <a:effectLst/>
                          <a:latin typeface="Calibri" panose="020F0502020204030204" pitchFamily="34" charset="0"/>
                          <a:cs typeface="Calibri" panose="020F0502020204030204" pitchFamily="34" charset="0"/>
                        </a:rPr>
                        <a:t>Issue</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tc>
                  <a:txBody>
                    <a:bodyPr/>
                    <a:lstStyle/>
                    <a:p>
                      <a:pPr marL="0" marR="0" algn="ctr">
                        <a:lnSpc>
                          <a:spcPct val="107000"/>
                        </a:lnSpc>
                        <a:spcBef>
                          <a:spcPts val="0"/>
                        </a:spcBef>
                        <a:spcAft>
                          <a:spcPts val="0"/>
                        </a:spcAft>
                      </a:pPr>
                      <a:r>
                        <a:rPr lang="en-US" sz="2800" dirty="0">
                          <a:effectLst/>
                          <a:latin typeface="Calibri" panose="020F0502020204030204" pitchFamily="34" charset="0"/>
                          <a:cs typeface="Calibri" panose="020F0502020204030204" pitchFamily="34" charset="0"/>
                        </a:rPr>
                        <a:t>Key health </a:t>
                      </a:r>
                      <a:r>
                        <a:rPr lang="en-US" sz="2800" dirty="0" smtClean="0">
                          <a:effectLst/>
                          <a:latin typeface="Calibri" panose="020F0502020204030204" pitchFamily="34" charset="0"/>
                          <a:cs typeface="Calibri" panose="020F0502020204030204" pitchFamily="34" charset="0"/>
                        </a:rPr>
                        <a:t>effects</a:t>
                      </a:r>
                      <a:endParaRPr lang="en-US" sz="2800" dirty="0">
                        <a:effectLst/>
                        <a:latin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2180399677"/>
                  </a:ext>
                </a:extLst>
              </a:tr>
              <a:tr h="1051963">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Household air pollution </a:t>
                      </a:r>
                    </a:p>
                    <a:p>
                      <a:pPr marL="0" marR="0" lvl="0" algn="l">
                        <a:lnSpc>
                          <a:spcPct val="107000"/>
                        </a:lnSpc>
                        <a:spcBef>
                          <a:spcPts val="0"/>
                        </a:spcBef>
                        <a:spcAft>
                          <a:spcPts val="0"/>
                        </a:spcAft>
                      </a:pPr>
                      <a:r>
                        <a:rPr lang="en-US" sz="1400" b="0" dirty="0">
                          <a:effectLst/>
                          <a:latin typeface="Calibri" panose="020F0502020204030204" pitchFamily="34" charset="0"/>
                          <a:cs typeface="Calibri" panose="020F0502020204030204" pitchFamily="34" charset="0"/>
                        </a:rPr>
                        <a:t>[pollutants from stoves using kerosene, biomass (wood, animal dung and crop waste) and coal]</a:t>
                      </a:r>
                      <a:endParaRPr lang="en-US" sz="1400" b="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Stroke, ischemic heart disease, chronic obstructive pulmonary disease (COPD) and lung cancer.  Close to half of deaths due to pneumonia among children under 5 years of age are caused by particulate matter (soot) inhaled from household air pollution. (WHO)</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246784978"/>
                  </a:ext>
                </a:extLst>
              </a:tr>
              <a:tr h="984515">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Environmental tobacco smoke</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Cardiovascular and respiratory diseases, including coronary heart disease and lung cancer. In infants, ETS exposure raises the risk of sudden infant death syndrome. In pregnant women, it causes pregnancy complications and low birth weight. Second-hand smoke causes more than 1.2 million premature deaths per year, and 65,000 children die each year from illnesses attributable to second-hand smoke. (WHO)</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797403291"/>
                  </a:ext>
                </a:extLst>
              </a:tr>
              <a:tr h="984515">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Dampness and mold</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Increased risk of respiratory symptoms, respiratory infections and exacerbation of asthma. Some evidence suggests increased risks of allergic rhinitis and asthma. Clinical evidence has shown that exposure to </a:t>
                      </a:r>
                      <a:r>
                        <a:rPr lang="en-US" sz="1400" dirty="0" err="1">
                          <a:effectLst/>
                          <a:latin typeface="Calibri" panose="020F0502020204030204" pitchFamily="34" charset="0"/>
                          <a:cs typeface="Calibri" panose="020F0502020204030204" pitchFamily="34" charset="0"/>
                        </a:rPr>
                        <a:t>mould</a:t>
                      </a:r>
                      <a:r>
                        <a:rPr lang="en-US" sz="1400" dirty="0">
                          <a:effectLst/>
                          <a:latin typeface="Calibri" panose="020F0502020204030204" pitchFamily="34" charset="0"/>
                          <a:cs typeface="Calibri" panose="020F0502020204030204" pitchFamily="34" charset="0"/>
                        </a:rPr>
                        <a:t> and other dampness-related microbial agents increases the risks of rare conditions, such as hypersensitivity pneumonitis, allergic </a:t>
                      </a:r>
                      <a:r>
                        <a:rPr lang="en-US" sz="1400" dirty="0" err="1">
                          <a:effectLst/>
                          <a:latin typeface="Calibri" panose="020F0502020204030204" pitchFamily="34" charset="0"/>
                          <a:cs typeface="Calibri" panose="020F0502020204030204" pitchFamily="34" charset="0"/>
                        </a:rPr>
                        <a:t>alveolitis</a:t>
                      </a:r>
                      <a:r>
                        <a:rPr lang="en-US" sz="1400" dirty="0">
                          <a:effectLst/>
                          <a:latin typeface="Calibri" panose="020F0502020204030204" pitchFamily="34" charset="0"/>
                          <a:cs typeface="Calibri" panose="020F0502020204030204" pitchFamily="34" charset="0"/>
                        </a:rPr>
                        <a:t>, chronic </a:t>
                      </a:r>
                      <a:r>
                        <a:rPr lang="en-US" sz="1400" dirty="0" err="1">
                          <a:effectLst/>
                          <a:latin typeface="Calibri" panose="020F0502020204030204" pitchFamily="34" charset="0"/>
                          <a:cs typeface="Calibri" panose="020F0502020204030204" pitchFamily="34" charset="0"/>
                        </a:rPr>
                        <a:t>rhinosinusitis</a:t>
                      </a:r>
                      <a:r>
                        <a:rPr lang="en-US" sz="1400" dirty="0">
                          <a:effectLst/>
                          <a:latin typeface="Calibri" panose="020F0502020204030204" pitchFamily="34" charset="0"/>
                          <a:cs typeface="Calibri" panose="020F0502020204030204" pitchFamily="34" charset="0"/>
                        </a:rPr>
                        <a:t> and allergic fungal</a:t>
                      </a:r>
                      <a:r>
                        <a:rPr lang="en-US" sz="1400" baseline="0" dirty="0">
                          <a:effectLst/>
                          <a:latin typeface="Calibri" panose="020F0502020204030204" pitchFamily="34" charset="0"/>
                          <a:cs typeface="Calibri" panose="020F0502020204030204" pitchFamily="34" charset="0"/>
                        </a:rPr>
                        <a:t> </a:t>
                      </a:r>
                      <a:r>
                        <a:rPr lang="en-US" sz="1400" dirty="0">
                          <a:effectLst/>
                          <a:latin typeface="Calibri" panose="020F0502020204030204" pitchFamily="34" charset="0"/>
                          <a:cs typeface="Calibri" panose="020F0502020204030204" pitchFamily="34" charset="0"/>
                        </a:rPr>
                        <a:t>sinusitis.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243274334"/>
                  </a:ext>
                </a:extLst>
              </a:tr>
              <a:tr h="984515">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Lead exposure</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Wide range of toxic effects. Based on 2015 data, lead exposure is estimated to account for 12.4% of the global burden of idiopathic intellectual disability, 2.5% of the global burden of IHD, 2.4% of the global burden of stroke, 4.4% of hypertensive heart disease, 0.8% of rheumatic heart disease and 1.4% of other cardiovascular diseases worldwide.</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103258902"/>
                  </a:ext>
                </a:extLst>
              </a:tr>
              <a:tr h="492257">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Overcrowding</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Close-contact infectious diseases (e.g., tuberculosis (TB), flu-related hospitalizations and illnesses, pneumonia, acute respiratory illness, respiratory syncytial virus, gastroenteritis and diarrheal diseases, etc.)</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001981444"/>
                  </a:ext>
                </a:extLst>
              </a:tr>
              <a:tr h="492257">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Low indoor temperatures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Respiratory morbidity and mortality (e.g., studies show association with lung function in asthmatics and those with COPD); Cardiovascular morbidity and mortality (e.g., studies show association with blood pressure)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04899450"/>
                  </a:ext>
                </a:extLst>
              </a:tr>
              <a:tr h="492257">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High indoor temperatures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All-cause mortality (outdoor temperature), heat stroke, hyperthermia, dehydration, hospital admission (cardiovascular and respiratory).  Climate-specific results widely observed. </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858907453"/>
                  </a:ext>
                </a:extLst>
              </a:tr>
              <a:tr h="339343">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Injury hazards</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Burns (home fires; smoke alarms); Injury in children (stair and safety gates; window guards)</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105706625"/>
                  </a:ext>
                </a:extLst>
              </a:tr>
              <a:tr h="492257">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Water quality </a:t>
                      </a:r>
                      <a:r>
                        <a:rPr lang="en-US" sz="1400" b="0" dirty="0">
                          <a:effectLst/>
                          <a:latin typeface="Calibri" panose="020F0502020204030204" pitchFamily="34" charset="0"/>
                          <a:cs typeface="Calibri" panose="020F0502020204030204" pitchFamily="34" charset="0"/>
                        </a:rPr>
                        <a:t>(and poor sanitation)</a:t>
                      </a:r>
                      <a:endParaRPr lang="en-US" sz="1400" b="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400" dirty="0">
                          <a:effectLst/>
                          <a:latin typeface="Calibri" panose="020F0502020204030204" pitchFamily="34" charset="0"/>
                          <a:cs typeface="Calibri" panose="020F0502020204030204" pitchFamily="34" charset="0"/>
                        </a:rPr>
                        <a:t>Infectious disease (cholera, </a:t>
                      </a:r>
                      <a:r>
                        <a:rPr lang="en-US" sz="1400" dirty="0" smtClean="0">
                          <a:effectLst/>
                          <a:latin typeface="Calibri" panose="020F0502020204030204" pitchFamily="34" charset="0"/>
                          <a:cs typeface="Calibri" panose="020F0502020204030204" pitchFamily="34" charset="0"/>
                        </a:rPr>
                        <a:t>diarrhea </a:t>
                      </a:r>
                      <a:r>
                        <a:rPr lang="en-US" sz="1400" dirty="0">
                          <a:effectLst/>
                          <a:latin typeface="Calibri" panose="020F0502020204030204" pitchFamily="34" charset="0"/>
                          <a:cs typeface="Calibri" panose="020F0502020204030204" pitchFamily="34" charset="0"/>
                        </a:rPr>
                        <a:t>illnesses, dysentery, hepatitis A, typhoid and polio); Pollutant-related disease (e.g., lead)</a:t>
                      </a:r>
                      <a:endParaRPr lang="en-US" sz="14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860475984"/>
                  </a:ext>
                </a:extLst>
              </a:tr>
            </a:tbl>
          </a:graphicData>
        </a:graphic>
      </p:graphicFrame>
    </p:spTree>
    <p:extLst>
      <p:ext uri="{BB962C8B-B14F-4D97-AF65-F5344CB8AC3E}">
        <p14:creationId xmlns:p14="http://schemas.microsoft.com/office/powerpoint/2010/main" val="16629755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983822-3D2E-4E65-BEDD-393A8F5E5B49}"/>
              </a:ext>
            </a:extLst>
          </p:cNvPr>
          <p:cNvSpPr>
            <a:spLocks noGrp="1"/>
          </p:cNvSpPr>
          <p:nvPr>
            <p:ph type="title"/>
          </p:nvPr>
        </p:nvSpPr>
        <p:spPr/>
        <p:txBody>
          <a:bodyPr>
            <a:normAutofit/>
          </a:bodyPr>
          <a:lstStyle/>
          <a:p>
            <a:r>
              <a:rPr lang="en-GB" dirty="0" smtClean="0"/>
              <a:t>Data requests</a:t>
            </a:r>
            <a:endParaRPr lang="en-GB" dirty="0"/>
          </a:p>
        </p:txBody>
      </p:sp>
      <p:sp>
        <p:nvSpPr>
          <p:cNvPr id="4" name="Content Placeholder 4">
            <a:extLst>
              <a:ext uri="{FF2B5EF4-FFF2-40B4-BE49-F238E27FC236}">
                <a16:creationId xmlns:a16="http://schemas.microsoft.com/office/drawing/2014/main" id="{6EF0166D-DA08-46EE-B516-23EDB40786B7}"/>
              </a:ext>
            </a:extLst>
          </p:cNvPr>
          <p:cNvSpPr txBox="1">
            <a:spLocks/>
          </p:cNvSpPr>
          <p:nvPr/>
        </p:nvSpPr>
        <p:spPr>
          <a:xfrm>
            <a:off x="296092" y="1361009"/>
            <a:ext cx="9530297" cy="5162621"/>
          </a:xfrm>
          <a:prstGeom prst="rect">
            <a:avLst/>
          </a:prstGeom>
          <a:ln>
            <a:noFill/>
          </a:ln>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lvl="1"/>
            <a:r>
              <a:rPr lang="en-US" sz="2000" dirty="0" smtClean="0"/>
              <a:t>Assessment </a:t>
            </a:r>
            <a:r>
              <a:rPr lang="en-US" sz="2000" dirty="0"/>
              <a:t>of relevant data sources </a:t>
            </a:r>
          </a:p>
          <a:p>
            <a:pPr lvl="2"/>
            <a:r>
              <a:rPr lang="en-US" dirty="0"/>
              <a:t>Accra and London data sources table</a:t>
            </a:r>
          </a:p>
          <a:p>
            <a:pPr lvl="2"/>
            <a:r>
              <a:rPr lang="en-US" dirty="0" smtClean="0"/>
              <a:t>Other </a:t>
            </a:r>
            <a:r>
              <a:rPr lang="en-US" dirty="0"/>
              <a:t>partner </a:t>
            </a:r>
            <a:r>
              <a:rPr lang="en-US" dirty="0" smtClean="0"/>
              <a:t>cities</a:t>
            </a:r>
          </a:p>
          <a:p>
            <a:pPr lvl="2"/>
            <a:endParaRPr lang="en-US" dirty="0"/>
          </a:p>
          <a:p>
            <a:pPr lvl="2"/>
            <a:endParaRPr lang="en-US" dirty="0" smtClean="0"/>
          </a:p>
          <a:p>
            <a:pPr lvl="2"/>
            <a:endParaRPr lang="en-US" dirty="0"/>
          </a:p>
          <a:p>
            <a:pPr lvl="2"/>
            <a:endParaRPr lang="en-US" dirty="0" smtClean="0"/>
          </a:p>
          <a:p>
            <a:pPr lvl="2"/>
            <a:endParaRPr lang="en-US" dirty="0"/>
          </a:p>
          <a:p>
            <a:pPr lvl="2"/>
            <a:endParaRPr lang="en-US" dirty="0" smtClean="0"/>
          </a:p>
          <a:p>
            <a:pPr lvl="2"/>
            <a:endParaRPr lang="en-US" dirty="0"/>
          </a:p>
          <a:p>
            <a:pPr lvl="2"/>
            <a:endParaRPr lang="en-US" dirty="0" smtClean="0"/>
          </a:p>
          <a:p>
            <a:pPr lvl="2"/>
            <a:endParaRPr lang="en-US" dirty="0"/>
          </a:p>
          <a:p>
            <a:pPr lvl="2"/>
            <a:endParaRPr lang="en-US" dirty="0"/>
          </a:p>
          <a:p>
            <a:pPr lvl="1"/>
            <a:r>
              <a:rPr lang="en-US" sz="2000" dirty="0"/>
              <a:t>Contact person for each partner city</a:t>
            </a:r>
          </a:p>
          <a:p>
            <a:pPr marL="0" indent="0">
              <a:buNone/>
            </a:pPr>
            <a:endParaRPr lang="en-US" dirty="0"/>
          </a:p>
          <a:p>
            <a:pPr lvl="2"/>
            <a:endParaRPr lang="en-US" dirty="0"/>
          </a:p>
          <a:p>
            <a:pPr lvl="1"/>
            <a:endParaRPr lang="en-US" dirty="0"/>
          </a:p>
          <a:p>
            <a:pPr lvl="1"/>
            <a:endParaRPr lang="en-US" dirty="0"/>
          </a:p>
          <a:p>
            <a:pPr lvl="1"/>
            <a:endParaRPr lang="en-US" dirty="0"/>
          </a:p>
          <a:p>
            <a:endParaRPr lang="en-GB" sz="2400" dirty="0"/>
          </a:p>
        </p:txBody>
      </p:sp>
      <p:graphicFrame>
        <p:nvGraphicFramePr>
          <p:cNvPr id="7" name="Table 6"/>
          <p:cNvGraphicFramePr>
            <a:graphicFrameLocks noGrp="1"/>
          </p:cNvGraphicFramePr>
          <p:nvPr>
            <p:extLst>
              <p:ext uri="{D42A27DB-BD31-4B8C-83A1-F6EECF244321}">
                <p14:modId xmlns:p14="http://schemas.microsoft.com/office/powerpoint/2010/main" val="1199344072"/>
              </p:ext>
            </p:extLst>
          </p:nvPr>
        </p:nvGraphicFramePr>
        <p:xfrm>
          <a:off x="4706519" y="2476376"/>
          <a:ext cx="6054725" cy="1501775"/>
        </p:xfrm>
        <a:graphic>
          <a:graphicData uri="http://schemas.openxmlformats.org/drawingml/2006/table">
            <a:tbl>
              <a:tblPr firstRow="1" firstCol="1" bandRow="1"/>
              <a:tblGrid>
                <a:gridCol w="6054725">
                  <a:extLst>
                    <a:ext uri="{9D8B030D-6E8A-4147-A177-3AD203B41FA5}">
                      <a16:colId xmlns:a16="http://schemas.microsoft.com/office/drawing/2014/main" val="3211992926"/>
                    </a:ext>
                  </a:extLst>
                </a:gridCol>
              </a:tblGrid>
              <a:tr h="256540">
                <a:tc>
                  <a:txBody>
                    <a:bodyPr/>
                    <a:lstStyle/>
                    <a:p>
                      <a:pPr marL="0" marR="0" algn="ctr">
                        <a:lnSpc>
                          <a:spcPct val="115000"/>
                        </a:lnSpc>
                        <a:spcBef>
                          <a:spcPts val="0"/>
                        </a:spcBef>
                        <a:spcAft>
                          <a:spcPts val="0"/>
                        </a:spcAft>
                      </a:pPr>
                      <a:r>
                        <a:rPr lang="en-US" sz="900" b="1">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Data source</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509738148"/>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Ghana Statistical Service (GSS), Ghana Health Service (GHS), and ICF. 2018. Ghana Maternal Health Survey 2017.</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868572610"/>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Ghana Statistical Service (GSS), Ministry of Finance and Economic Planning. Population and Housing Census 2010.</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1787009"/>
                  </a:ext>
                </a:extLst>
              </a:tr>
              <a:tr h="147955">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Ghana Statistical Service (GSS). Ghana Living Standards Survey (GLSS) 2017. </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55373835"/>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Ghana Statistical Service (GSS), Ghana Health Service (GHS), and ICF International. 2015. Ghana Demographic and Health Survey 2014.  Rockville, Maryland, USA: GSS, GHS, and ICF International.</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17041166"/>
                  </a:ext>
                </a:extLst>
              </a:tr>
              <a:tr h="262255">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United Nations Children's Fund (UNICEF), Multiple Indicator Cluster Survey (MICS) with an Enhanced Malaria Module and Biomarker, 2011.</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56978283"/>
                  </a:ext>
                </a:extLst>
              </a:tr>
              <a:tr h="262255">
                <a:tc>
                  <a:txBody>
                    <a:bodyPr/>
                    <a:lstStyle/>
                    <a:p>
                      <a:pPr marL="0" marR="0">
                        <a:spcBef>
                          <a:spcPts val="0"/>
                        </a:spcBef>
                        <a:spcAft>
                          <a:spcPts val="0"/>
                        </a:spcAft>
                      </a:pPr>
                      <a:r>
                        <a:rPr lang="en-US" sz="900" dirty="0">
                          <a:effectLst/>
                          <a:latin typeface="Arial" panose="020B0604020202020204" pitchFamily="34" charset="0"/>
                          <a:ea typeface="Times New Roman" panose="02020603050405020304" pitchFamily="18" charset="0"/>
                          <a:cs typeface="Times New Roman" panose="02020603050405020304" pitchFamily="18" charset="0"/>
                        </a:rPr>
                        <a:t>Institute of Statistical, Social and Economic Research (ISSER), (2011). Ghana-Accra, Multiple Indicator Cluster</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900" dirty="0">
                          <a:effectLst/>
                          <a:latin typeface="Arial" panose="020B0604020202020204" pitchFamily="34" charset="0"/>
                          <a:ea typeface="Times New Roman" panose="02020603050405020304" pitchFamily="18" charset="0"/>
                          <a:cs typeface="Times New Roman" panose="02020603050405020304" pitchFamily="18" charset="0"/>
                        </a:rPr>
                        <a:t>Survey in 5 High Densely Populated Localities, 2010-2011. Final Report, Accra, Ghana. ISSER.</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715373027"/>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1385048426"/>
              </p:ext>
            </p:extLst>
          </p:nvPr>
        </p:nvGraphicFramePr>
        <p:xfrm>
          <a:off x="4706519" y="4117591"/>
          <a:ext cx="6054725" cy="1353820"/>
        </p:xfrm>
        <a:graphic>
          <a:graphicData uri="http://schemas.openxmlformats.org/drawingml/2006/table">
            <a:tbl>
              <a:tblPr firstRow="1" firstCol="1" bandRow="1"/>
              <a:tblGrid>
                <a:gridCol w="6054725">
                  <a:extLst>
                    <a:ext uri="{9D8B030D-6E8A-4147-A177-3AD203B41FA5}">
                      <a16:colId xmlns:a16="http://schemas.microsoft.com/office/drawing/2014/main" val="3702515902"/>
                    </a:ext>
                  </a:extLst>
                </a:gridCol>
              </a:tblGrid>
              <a:tr h="256540">
                <a:tc>
                  <a:txBody>
                    <a:bodyPr/>
                    <a:lstStyle/>
                    <a:p>
                      <a:pPr marL="0" marR="0" algn="ctr">
                        <a:lnSpc>
                          <a:spcPct val="115000"/>
                        </a:lnSpc>
                        <a:spcBef>
                          <a:spcPts val="0"/>
                        </a:spcBef>
                        <a:spcAft>
                          <a:spcPts val="0"/>
                        </a:spcAft>
                      </a:pPr>
                      <a:r>
                        <a:rPr lang="en-US" sz="900" b="1" dirty="0">
                          <a:solidFill>
                            <a:srgbClr val="222222"/>
                          </a:solidFill>
                          <a:effectLst/>
                          <a:latin typeface="Arial" panose="020B0604020202020204" pitchFamily="34" charset="0"/>
                          <a:ea typeface="Times New Roman" panose="02020603050405020304" pitchFamily="18" charset="0"/>
                          <a:cs typeface="Times New Roman" panose="02020603050405020304" pitchFamily="18" charset="0"/>
                        </a:rPr>
                        <a:t>Data source</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16593129"/>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UK Census (10% sample)</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46871890"/>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English Housing Survey</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38375949"/>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UK Energy Performance Certificates (EPC)</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53611514"/>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Living Costs and Food Survey (LCFS)</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99923705"/>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Time Use Survey (TUS)</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217964131"/>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Understanding Society (previously British Household Panel Survey)</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888185243"/>
                  </a:ext>
                </a:extLst>
              </a:tr>
              <a:tr h="0">
                <a:tc>
                  <a:txBody>
                    <a:bodyPr/>
                    <a:lstStyle/>
                    <a:p>
                      <a:pPr marL="0" marR="0">
                        <a:spcBef>
                          <a:spcPts val="0"/>
                        </a:spcBef>
                        <a:spcAft>
                          <a:spcPts val="0"/>
                        </a:spcAft>
                      </a:pPr>
                      <a:r>
                        <a:rPr lang="en-US" sz="900">
                          <a:effectLst/>
                          <a:latin typeface="Arial" panose="020B0604020202020204" pitchFamily="34" charset="0"/>
                          <a:ea typeface="Times New Roman" panose="02020603050405020304" pitchFamily="18" charset="0"/>
                          <a:cs typeface="Times New Roman" panose="02020603050405020304" pitchFamily="18" charset="0"/>
                        </a:rPr>
                        <a:t>Ordnance Survey (OS) (e.g., Topography Layer, Site Layer)</a:t>
                      </a:r>
                      <a:endParaRPr lang="en-US" sz="120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95543762"/>
                  </a:ext>
                </a:extLst>
              </a:tr>
              <a:tr h="0">
                <a:tc>
                  <a:txBody>
                    <a:bodyPr/>
                    <a:lstStyle/>
                    <a:p>
                      <a:pPr marL="0" marR="0">
                        <a:spcBef>
                          <a:spcPts val="0"/>
                        </a:spcBef>
                        <a:spcAft>
                          <a:spcPts val="0"/>
                        </a:spcAft>
                      </a:pPr>
                      <a:r>
                        <a:rPr lang="en-US" sz="900" dirty="0">
                          <a:effectLst/>
                          <a:latin typeface="Arial" panose="020B0604020202020204" pitchFamily="34" charset="0"/>
                          <a:ea typeface="Times New Roman" panose="02020603050405020304" pitchFamily="18" charset="0"/>
                          <a:cs typeface="Times New Roman" panose="02020603050405020304" pitchFamily="18" charset="0"/>
                        </a:rPr>
                        <a:t>English Index of Multiple Deprivation (IMD)</a:t>
                      </a: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729060163"/>
                  </a:ext>
                </a:extLst>
              </a:tr>
            </a:tbl>
          </a:graphicData>
        </a:graphic>
      </p:graphicFrame>
      <p:sp>
        <p:nvSpPr>
          <p:cNvPr id="9" name="TextBox 8"/>
          <p:cNvSpPr txBox="1"/>
          <p:nvPr/>
        </p:nvSpPr>
        <p:spPr>
          <a:xfrm>
            <a:off x="3852631" y="3065372"/>
            <a:ext cx="774571" cy="369332"/>
          </a:xfrm>
          <a:prstGeom prst="rect">
            <a:avLst/>
          </a:prstGeom>
          <a:noFill/>
        </p:spPr>
        <p:txBody>
          <a:bodyPr wrap="none" rtlCol="0">
            <a:spAutoFit/>
          </a:bodyPr>
          <a:lstStyle/>
          <a:p>
            <a:r>
              <a:rPr lang="en-US" dirty="0" smtClean="0"/>
              <a:t>Accra</a:t>
            </a:r>
            <a:endParaRPr lang="en-US" dirty="0"/>
          </a:p>
        </p:txBody>
      </p:sp>
      <p:sp>
        <p:nvSpPr>
          <p:cNvPr id="10" name="TextBox 9"/>
          <p:cNvSpPr txBox="1"/>
          <p:nvPr/>
        </p:nvSpPr>
        <p:spPr>
          <a:xfrm>
            <a:off x="3673095" y="4609835"/>
            <a:ext cx="954107" cy="369332"/>
          </a:xfrm>
          <a:prstGeom prst="rect">
            <a:avLst/>
          </a:prstGeom>
          <a:noFill/>
        </p:spPr>
        <p:txBody>
          <a:bodyPr wrap="none" rtlCol="0">
            <a:spAutoFit/>
          </a:bodyPr>
          <a:lstStyle/>
          <a:p>
            <a:r>
              <a:rPr lang="en-US" dirty="0" smtClean="0"/>
              <a:t>London</a:t>
            </a:r>
            <a:endParaRPr lang="en-US" dirty="0"/>
          </a:p>
        </p:txBody>
      </p:sp>
    </p:spTree>
    <p:extLst>
      <p:ext uri="{BB962C8B-B14F-4D97-AF65-F5344CB8AC3E}">
        <p14:creationId xmlns:p14="http://schemas.microsoft.com/office/powerpoint/2010/main" val="335469409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6F968B-EE1D-4442-A6D3-D1A2FE6577AF}"/>
              </a:ext>
            </a:extLst>
          </p:cNvPr>
          <p:cNvSpPr>
            <a:spLocks noGrp="1"/>
          </p:cNvSpPr>
          <p:nvPr>
            <p:ph type="title"/>
          </p:nvPr>
        </p:nvSpPr>
        <p:spPr>
          <a:xfrm>
            <a:off x="253759" y="243300"/>
            <a:ext cx="11057709" cy="998493"/>
          </a:xfrm>
        </p:spPr>
        <p:txBody>
          <a:bodyPr/>
          <a:lstStyle/>
          <a:p>
            <a:r>
              <a:rPr lang="en-GB" dirty="0"/>
              <a:t>Overview</a:t>
            </a:r>
          </a:p>
        </p:txBody>
      </p:sp>
      <p:sp>
        <p:nvSpPr>
          <p:cNvPr id="4" name="AutoShape 8" descr="Image result for letters to a young farmer">
            <a:extLst>
              <a:ext uri="{FF2B5EF4-FFF2-40B4-BE49-F238E27FC236}">
                <a16:creationId xmlns:a16="http://schemas.microsoft.com/office/drawing/2014/main" id="{4E954BBE-CF02-4E99-9320-A4D65D569EC8}"/>
              </a:ext>
            </a:extLst>
          </p:cNvPr>
          <p:cNvSpPr>
            <a:spLocks noChangeAspect="1" noChangeArrowheads="1"/>
          </p:cNvSpPr>
          <p:nvPr/>
        </p:nvSpPr>
        <p:spPr bwMode="auto">
          <a:xfrm>
            <a:off x="530225" y="11741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sp>
        <p:nvSpPr>
          <p:cNvPr id="5" name="AutoShape 10" descr="Image result for letters to a young farmer">
            <a:extLst>
              <a:ext uri="{FF2B5EF4-FFF2-40B4-BE49-F238E27FC236}">
                <a16:creationId xmlns:a16="http://schemas.microsoft.com/office/drawing/2014/main" id="{AB2DFC2D-4E67-45C3-A333-1D529C7C42FC}"/>
              </a:ext>
            </a:extLst>
          </p:cNvPr>
          <p:cNvSpPr>
            <a:spLocks noChangeAspect="1" noChangeArrowheads="1"/>
          </p:cNvSpPr>
          <p:nvPr/>
        </p:nvSpPr>
        <p:spPr bwMode="auto">
          <a:xfrm>
            <a:off x="682625" y="269817"/>
            <a:ext cx="304800" cy="304801"/>
          </a:xfrm>
          <a:prstGeom prst="rect">
            <a:avLst/>
          </a:prstGeom>
          <a:noFill/>
          <a:extLst>
            <a:ext uri="{909E8E84-426E-40dd-AFC4-6F175D3DCCD1}">
              <a14:hiddenFill xmlns="" xmlns:a14="http://schemas.microsoft.com/office/drawing/2010/main">
                <a:solidFill>
                  <a:srgbClr val="FFFFFF"/>
                </a:solidFill>
              </a14:hiddenFill>
            </a:ext>
          </a:extLst>
        </p:spPr>
        <p:txBody>
          <a:bodyPr vert="horz" wrap="square" lIns="91440" tIns="45720" rIns="91440" bIns="45720" numCol="1" anchor="t" anchorCtr="0" compatLnSpc="1">
            <a:prstTxWarp prst="textNoShape">
              <a:avLst/>
            </a:prstTxWarp>
          </a:bodyPr>
          <a:lstStyle/>
          <a:p>
            <a:endParaRPr lang="en-US"/>
          </a:p>
        </p:txBody>
      </p:sp>
      <p:graphicFrame>
        <p:nvGraphicFramePr>
          <p:cNvPr id="3" name="Table 2"/>
          <p:cNvGraphicFramePr>
            <a:graphicFrameLocks noGrp="1"/>
          </p:cNvGraphicFramePr>
          <p:nvPr>
            <p:extLst>
              <p:ext uri="{D42A27DB-BD31-4B8C-83A1-F6EECF244321}">
                <p14:modId xmlns:p14="http://schemas.microsoft.com/office/powerpoint/2010/main" val="2569295372"/>
              </p:ext>
            </p:extLst>
          </p:nvPr>
        </p:nvGraphicFramePr>
        <p:xfrm>
          <a:off x="14939" y="2"/>
          <a:ext cx="12192001" cy="4454906"/>
        </p:xfrm>
        <a:graphic>
          <a:graphicData uri="http://schemas.openxmlformats.org/drawingml/2006/table">
            <a:tbl>
              <a:tblPr firstRow="1" firstCol="1" bandRow="1">
                <a:tableStyleId>{5C22544A-7EE6-4342-B048-85BDC9FD1C3A}</a:tableStyleId>
              </a:tblPr>
              <a:tblGrid>
                <a:gridCol w="3396776">
                  <a:extLst>
                    <a:ext uri="{9D8B030D-6E8A-4147-A177-3AD203B41FA5}">
                      <a16:colId xmlns:a16="http://schemas.microsoft.com/office/drawing/2014/main" val="4229951066"/>
                    </a:ext>
                  </a:extLst>
                </a:gridCol>
                <a:gridCol w="5443941">
                  <a:extLst>
                    <a:ext uri="{9D8B030D-6E8A-4147-A177-3AD203B41FA5}">
                      <a16:colId xmlns:a16="http://schemas.microsoft.com/office/drawing/2014/main" val="2339260105"/>
                    </a:ext>
                  </a:extLst>
                </a:gridCol>
                <a:gridCol w="3351284">
                  <a:extLst>
                    <a:ext uri="{9D8B030D-6E8A-4147-A177-3AD203B41FA5}">
                      <a16:colId xmlns:a16="http://schemas.microsoft.com/office/drawing/2014/main" val="20002"/>
                    </a:ext>
                  </a:extLst>
                </a:gridCol>
              </a:tblGrid>
              <a:tr h="533165">
                <a:tc>
                  <a:txBody>
                    <a:bodyPr/>
                    <a:lstStyle/>
                    <a:p>
                      <a:pPr marL="0" marR="0" algn="ctr">
                        <a:lnSpc>
                          <a:spcPct val="107000"/>
                        </a:lnSpc>
                        <a:spcBef>
                          <a:spcPts val="0"/>
                        </a:spcBef>
                        <a:spcAft>
                          <a:spcPts val="0"/>
                        </a:spcAft>
                      </a:pPr>
                      <a:r>
                        <a:rPr lang="en-US" sz="2800" dirty="0">
                          <a:effectLst/>
                          <a:latin typeface="Calibri" panose="020F0502020204030204" pitchFamily="34" charset="0"/>
                          <a:cs typeface="Calibri" panose="020F0502020204030204" pitchFamily="34" charset="0"/>
                        </a:rPr>
                        <a:t>Issue</a:t>
                      </a:r>
                      <a:endParaRPr lang="en-US" sz="28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tc>
                  <a:txBody>
                    <a:bodyPr/>
                    <a:lstStyle/>
                    <a:p>
                      <a:pPr marL="0" marR="0" algn="ctr">
                        <a:lnSpc>
                          <a:spcPct val="107000"/>
                        </a:lnSpc>
                        <a:spcBef>
                          <a:spcPts val="0"/>
                        </a:spcBef>
                        <a:spcAft>
                          <a:spcPts val="0"/>
                        </a:spcAft>
                      </a:pPr>
                      <a:r>
                        <a:rPr lang="en-US" sz="2800" dirty="0" smtClean="0">
                          <a:effectLst/>
                          <a:latin typeface="Calibri" panose="020F0502020204030204" pitchFamily="34" charset="0"/>
                          <a:cs typeface="Calibri" panose="020F0502020204030204" pitchFamily="34" charset="0"/>
                        </a:rPr>
                        <a:t>Variables </a:t>
                      </a:r>
                      <a:r>
                        <a:rPr lang="en-US" sz="2800" b="0" dirty="0" smtClean="0">
                          <a:effectLst/>
                          <a:latin typeface="Calibri" panose="020F0502020204030204" pitchFamily="34" charset="0"/>
                          <a:cs typeface="Calibri" panose="020F0502020204030204" pitchFamily="34" charset="0"/>
                        </a:rPr>
                        <a:t>(by household)</a:t>
                      </a:r>
                      <a:endParaRPr lang="en-US" sz="2800" b="0" dirty="0">
                        <a:effectLst/>
                        <a:latin typeface="Calibri" panose="020F0502020204030204" pitchFamily="34" charset="0"/>
                        <a:cs typeface="Calibri" panose="020F0502020204030204" pitchFamily="34" charset="0"/>
                      </a:endParaRPr>
                    </a:p>
                  </a:txBody>
                  <a:tcPr marL="38687" marR="38687" marT="0" marB="0"/>
                </a:tc>
                <a:tc>
                  <a:txBody>
                    <a:bodyPr/>
                    <a:lstStyle/>
                    <a:p>
                      <a:pPr marL="0" marR="0" algn="ctr">
                        <a:lnSpc>
                          <a:spcPct val="107000"/>
                        </a:lnSpc>
                        <a:spcBef>
                          <a:spcPts val="0"/>
                        </a:spcBef>
                        <a:spcAft>
                          <a:spcPts val="0"/>
                        </a:spcAft>
                      </a:pPr>
                      <a:r>
                        <a:rPr lang="en-US" sz="2800" dirty="0" smtClean="0">
                          <a:effectLst/>
                          <a:latin typeface="Calibri" panose="020F0502020204030204" pitchFamily="34" charset="0"/>
                          <a:cs typeface="Calibri" panose="020F0502020204030204" pitchFamily="34" charset="0"/>
                        </a:rPr>
                        <a:t>Data Source</a:t>
                      </a:r>
                      <a:endParaRPr lang="en-US" sz="2800" dirty="0">
                        <a:effectLst/>
                        <a:latin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2180399677"/>
                  </a:ext>
                </a:extLst>
              </a:tr>
              <a:tr h="766715">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Household air pollution </a:t>
                      </a:r>
                    </a:p>
                    <a:p>
                      <a:pPr marL="0" marR="0" lvl="0" algn="l">
                        <a:lnSpc>
                          <a:spcPct val="107000"/>
                        </a:lnSpc>
                        <a:spcBef>
                          <a:spcPts val="0"/>
                        </a:spcBef>
                        <a:spcAft>
                          <a:spcPts val="0"/>
                        </a:spcAft>
                      </a:pPr>
                      <a:r>
                        <a:rPr lang="en-US" sz="1400" b="0" dirty="0">
                          <a:effectLst/>
                          <a:latin typeface="Calibri" panose="020F0502020204030204" pitchFamily="34" charset="0"/>
                          <a:cs typeface="Calibri" panose="020F0502020204030204" pitchFamily="34" charset="0"/>
                        </a:rPr>
                        <a:t>[pollutants from stoves using kerosene, biomass (wood, </a:t>
                      </a:r>
                      <a:r>
                        <a:rPr lang="en-US" sz="1400" b="0" dirty="0" smtClean="0">
                          <a:effectLst/>
                          <a:latin typeface="Calibri" panose="020F0502020204030204" pitchFamily="34" charset="0"/>
                          <a:cs typeface="Calibri" panose="020F0502020204030204" pitchFamily="34" charset="0"/>
                        </a:rPr>
                        <a:t>dung </a:t>
                      </a:r>
                      <a:r>
                        <a:rPr lang="en-US" sz="1400" b="0" dirty="0">
                          <a:effectLst/>
                          <a:latin typeface="Calibri" panose="020F0502020204030204" pitchFamily="34" charset="0"/>
                          <a:cs typeface="Calibri" panose="020F0502020204030204" pitchFamily="34" charset="0"/>
                        </a:rPr>
                        <a:t>and crop waste) </a:t>
                      </a:r>
                      <a:r>
                        <a:rPr lang="en-US" sz="1400" b="0" dirty="0" smtClean="0">
                          <a:effectLst/>
                          <a:latin typeface="Calibri" panose="020F0502020204030204" pitchFamily="34" charset="0"/>
                          <a:cs typeface="Calibri" panose="020F0502020204030204" pitchFamily="34" charset="0"/>
                        </a:rPr>
                        <a:t>coal</a:t>
                      </a:r>
                      <a:r>
                        <a:rPr lang="en-US" sz="1400" b="0" dirty="0">
                          <a:effectLst/>
                          <a:latin typeface="Calibri" panose="020F0502020204030204" pitchFamily="34" charset="0"/>
                          <a:cs typeface="Calibri" panose="020F0502020204030204" pitchFamily="34" charset="0"/>
                        </a:rPr>
                        <a:t>]</a:t>
                      </a:r>
                      <a:endParaRPr lang="en-US" sz="1400" b="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{COOKING_FUEL</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COOKING_SPACE</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RUBBISH</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disposal;</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LIQUID_WASTE</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disposal</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 }1</a:t>
                      </a:r>
                    </a:p>
                    <a:p>
                      <a:pPr marL="0" marR="0">
                        <a:lnSpc>
                          <a:spcPct val="107000"/>
                        </a:lnSpc>
                        <a:spcBef>
                          <a:spcPts val="0"/>
                        </a:spcBef>
                        <a:spcAft>
                          <a:spcPts val="0"/>
                        </a:spcAft>
                      </a:pP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{Cooking fuel} </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2</a:t>
                      </a:r>
                    </a:p>
                    <a:p>
                      <a:pPr marL="0" marR="0">
                        <a:lnSpc>
                          <a:spcPct val="107000"/>
                        </a:lnSpc>
                        <a:spcBef>
                          <a:spcPts val="0"/>
                        </a:spcBef>
                        <a:spcAft>
                          <a:spcPts val="0"/>
                        </a:spcAft>
                      </a:pP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{Clean Fuels SDG 7.2.1} </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3</a:t>
                      </a:r>
                      <a:endParaRPr lang="en-US" sz="1200" baseline="0" dirty="0" smtClean="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tc>
                  <a:txBody>
                    <a:bodyPr/>
                    <a:lstStyle/>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1 - Ghana Population and Housing Census 2010.</a:t>
                      </a:r>
                    </a:p>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2 - Ghana Demographic and Health Survey 2014.  </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3 - UNICEF Multiple Indicator Cluster Survey (MICS)</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2017-18.</a:t>
                      </a:r>
                      <a:endParaRPr lang="en-US" sz="1200" dirty="0" smtClean="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246784978"/>
                  </a:ext>
                </a:extLst>
              </a:tr>
              <a:tr h="399015">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Environmental tobacco smoke</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{Frequency of smoking in the home (incl. </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second hand smoke); </a:t>
                      </a:r>
                      <a:r>
                        <a:rPr lang="en-US" sz="1200" dirty="0" smtClean="0">
                          <a:effectLst/>
                          <a:latin typeface="Calibri" panose="020F0502020204030204" pitchFamily="34" charset="0"/>
                          <a:ea typeface="Calibri" panose="020F0502020204030204" pitchFamily="34" charset="0"/>
                          <a:cs typeface="Calibri" panose="020F0502020204030204" pitchFamily="34" charset="0"/>
                        </a:rPr>
                        <a:t>Mother’s smoking status (cigarettes</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/tobacco); </a:t>
                      </a:r>
                      <a:r>
                        <a:rPr lang="en-US" sz="1200" dirty="0" smtClean="0">
                          <a:effectLst/>
                          <a:latin typeface="Calibri" panose="020F0502020204030204" pitchFamily="34" charset="0"/>
                          <a:ea typeface="Calibri" panose="020F0502020204030204" pitchFamily="34" charset="0"/>
                          <a:cs typeface="Calibri" panose="020F0502020204030204" pitchFamily="34" charset="0"/>
                        </a:rPr>
                        <a:t>Smoking status (cigarettes</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/tobacco); </a:t>
                      </a:r>
                      <a:r>
                        <a:rPr lang="en-US" sz="1200" dirty="0" smtClean="0">
                          <a:effectLst/>
                          <a:latin typeface="Calibri" panose="020F0502020204030204" pitchFamily="34" charset="0"/>
                          <a:ea typeface="Calibri" panose="020F0502020204030204" pitchFamily="34" charset="0"/>
                          <a:cs typeface="Calibri" panose="020F0502020204030204" pitchFamily="34" charset="0"/>
                        </a:rPr>
                        <a:t>Uses tobacco} </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1</a:t>
                      </a:r>
                      <a:endParaRPr lang="en-US" sz="1200" baseline="30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1- Ghana Demographic and Health Survey 2014.  </a:t>
                      </a:r>
                    </a:p>
                  </a:txBody>
                  <a:tcPr marL="38687" marR="38687" marT="0" marB="0"/>
                </a:tc>
                <a:extLst>
                  <a:ext uri="{0D108BD9-81ED-4DB2-BD59-A6C34878D82A}">
                    <a16:rowId xmlns:a16="http://schemas.microsoft.com/office/drawing/2014/main" val="1797403291"/>
                  </a:ext>
                </a:extLst>
              </a:tr>
              <a:tr h="997537">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Overcrowding</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{ROOMS household occupy; BEDROOMS household occupy;</a:t>
                      </a:r>
                    </a:p>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SHARING of sleeping room with other </a:t>
                      </a:r>
                      <a:r>
                        <a:rPr lang="en-US" sz="1200" dirty="0" err="1" smtClean="0">
                          <a:effectLst/>
                          <a:latin typeface="Calibri" panose="020F0502020204030204" pitchFamily="34" charset="0"/>
                          <a:ea typeface="Calibri" panose="020F0502020204030204" pitchFamily="34" charset="0"/>
                          <a:cs typeface="Calibri" panose="020F0502020204030204" pitchFamily="34" charset="0"/>
                        </a:rPr>
                        <a:t>hholds</a:t>
                      </a:r>
                      <a:r>
                        <a:rPr lang="en-US" sz="1200" dirty="0" smtClean="0">
                          <a:effectLst/>
                          <a:latin typeface="Calibri" panose="020F0502020204030204" pitchFamily="34" charset="0"/>
                          <a:ea typeface="Calibri" panose="020F0502020204030204" pitchFamily="34" charset="0"/>
                          <a:cs typeface="Calibri" panose="020F0502020204030204" pitchFamily="34" charset="0"/>
                        </a:rPr>
                        <a:t>; SHARING sleeping room; ENUMMALESFEMALES total persons; YEARS_RESIDENT, SINCEBIRTH; HOUSEHOLD TYPE; DWELLING TYPE; TENURE; OWNERSHIP} </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1</a:t>
                      </a:r>
                      <a:endParaRPr lang="en-US" sz="1200" dirty="0" smtClean="0">
                        <a:effectLst/>
                        <a:latin typeface="Calibri" panose="020F0502020204030204" pitchFamily="34" charset="0"/>
                        <a:ea typeface="Calibri" panose="020F0502020204030204" pitchFamily="34" charset="0"/>
                        <a:cs typeface="Calibri" panose="020F0502020204030204" pitchFamily="34" charset="0"/>
                      </a:endParaRPr>
                    </a:p>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{Share facilities with other households; Number of households sharing toilet; Number of rooms used for sleeping; Babies in the household; Other non-family members in household; Other temporal visitors in household} </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2</a:t>
                      </a:r>
                    </a:p>
                    <a:p>
                      <a:pPr marL="0" marR="0">
                        <a:lnSpc>
                          <a:spcPct val="107000"/>
                        </a:lnSpc>
                        <a:spcBef>
                          <a:spcPts val="0"/>
                        </a:spcBef>
                        <a:spcAft>
                          <a:spcPts val="0"/>
                        </a:spcAft>
                      </a:pP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{Household composition, Number of usual members}</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3</a:t>
                      </a:r>
                      <a:endParaRPr lang="en-US" sz="1200" baseline="0" dirty="0" smtClean="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1- Ghana Population and Housing Census 2010.</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2-</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Ghana Maternal Health Survey 2017.  </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3- Ghana Demographic and Health Survey 2014.  </a:t>
                      </a:r>
                    </a:p>
                    <a:p>
                      <a:pPr marL="0" marR="0">
                        <a:lnSpc>
                          <a:spcPct val="107000"/>
                        </a:lnSpc>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001981444"/>
                  </a:ext>
                </a:extLst>
              </a:tr>
              <a:tr h="798030">
                <a:tc>
                  <a:txBody>
                    <a:bodyPr/>
                    <a:lstStyle/>
                    <a:p>
                      <a:pPr marL="0" marR="0" lvl="0" algn="l">
                        <a:lnSpc>
                          <a:spcPct val="107000"/>
                        </a:lnSpc>
                        <a:spcBef>
                          <a:spcPts val="0"/>
                        </a:spcBef>
                        <a:spcAft>
                          <a:spcPts val="0"/>
                        </a:spcAft>
                      </a:pPr>
                      <a:r>
                        <a:rPr lang="en-US" sz="2000" dirty="0">
                          <a:effectLst/>
                          <a:latin typeface="Calibri" panose="020F0502020204030204" pitchFamily="34" charset="0"/>
                          <a:cs typeface="Calibri" panose="020F0502020204030204" pitchFamily="34" charset="0"/>
                        </a:rPr>
                        <a:t>Water quality </a:t>
                      </a:r>
                      <a:r>
                        <a:rPr lang="en-US" sz="1400" b="0" dirty="0">
                          <a:effectLst/>
                          <a:latin typeface="Calibri" panose="020F0502020204030204" pitchFamily="34" charset="0"/>
                          <a:cs typeface="Calibri" panose="020F0502020204030204" pitchFamily="34" charset="0"/>
                        </a:rPr>
                        <a:t>(and poor sanitation)</a:t>
                      </a:r>
                      <a:endParaRPr lang="en-US" sz="1400" b="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{WATER_DRINKING; WATER_SOURCE; TOILET; SHARING TOILET; SHARING TOILET Number of households}</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1 </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{Drinking water source; Water source for cooking/</a:t>
                      </a:r>
                      <a:r>
                        <a:rPr lang="en-US" sz="1200" dirty="0" err="1" smtClean="0">
                          <a:effectLst/>
                          <a:latin typeface="Calibri" panose="020F0502020204030204" pitchFamily="34" charset="0"/>
                          <a:ea typeface="Calibri" panose="020F0502020204030204" pitchFamily="34" charset="0"/>
                          <a:cs typeface="Calibri" panose="020F0502020204030204" pitchFamily="34" charset="0"/>
                        </a:rPr>
                        <a:t>handwashing</a:t>
                      </a:r>
                      <a:r>
                        <a:rPr lang="en-US" sz="1200" dirty="0" smtClean="0">
                          <a:effectLst/>
                          <a:latin typeface="Calibri" panose="020F0502020204030204" pitchFamily="34" charset="0"/>
                          <a:ea typeface="Calibri" panose="020F0502020204030204" pitchFamily="34" charset="0"/>
                          <a:cs typeface="Calibri" panose="020F0502020204030204" pitchFamily="34" charset="0"/>
                        </a:rPr>
                        <a:t>; Location water source} </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2</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{Basic Drinking Water, Sanitation  &amp; Hygiene Services (SDG 1.4.1/6.2.1)}</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 3 </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{D</a:t>
                      </a:r>
                      <a:r>
                        <a:rPr lang="en-US" sz="1200" dirty="0" smtClean="0">
                          <a:effectLst/>
                          <a:latin typeface="Calibri" panose="020F0502020204030204" pitchFamily="34" charset="0"/>
                          <a:ea typeface="Calibri" panose="020F0502020204030204" pitchFamily="34" charset="0"/>
                          <a:cs typeface="Calibri" panose="020F0502020204030204" pitchFamily="34" charset="0"/>
                        </a:rPr>
                        <a:t>rinking water source; water</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cooking/</a:t>
                      </a:r>
                      <a:r>
                        <a:rPr lang="en-US" sz="1200" dirty="0" err="1" smtClean="0">
                          <a:effectLst/>
                          <a:latin typeface="Calibri" panose="020F0502020204030204" pitchFamily="34" charset="0"/>
                          <a:ea typeface="Calibri" panose="020F0502020204030204" pitchFamily="34" charset="0"/>
                          <a:cs typeface="Calibri" panose="020F0502020204030204" pitchFamily="34" charset="0"/>
                        </a:rPr>
                        <a:t>handwashing</a:t>
                      </a:r>
                      <a:r>
                        <a:rPr lang="en-US" sz="1200" dirty="0" smtClean="0">
                          <a:effectLst/>
                          <a:latin typeface="Calibri" panose="020F0502020204030204" pitchFamily="34" charset="0"/>
                          <a:ea typeface="Calibri" panose="020F0502020204030204" pitchFamily="34" charset="0"/>
                          <a:cs typeface="Calibri" panose="020F0502020204030204" pitchFamily="34" charset="0"/>
                        </a:rPr>
                        <a:t>; Source Location; Time to obtain drinking water; treatment drinking</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water}</a:t>
                      </a:r>
                      <a:r>
                        <a:rPr lang="en-US" sz="1200" baseline="30000" dirty="0" smtClean="0">
                          <a:effectLst/>
                          <a:latin typeface="Calibri" panose="020F0502020204030204" pitchFamily="34" charset="0"/>
                          <a:ea typeface="Calibri" panose="020F0502020204030204" pitchFamily="34" charset="0"/>
                          <a:cs typeface="Calibri" panose="020F0502020204030204" pitchFamily="34" charset="0"/>
                        </a:rPr>
                        <a:t>4</a:t>
                      </a:r>
                    </a:p>
                  </a:txBody>
                  <a:tcPr marL="38687" marR="38687" marT="0" marB="0"/>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1- Ghana Population and Housing Census 2010.</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dirty="0" smtClean="0">
                          <a:effectLst/>
                          <a:latin typeface="Calibri" panose="020F0502020204030204" pitchFamily="34" charset="0"/>
                          <a:ea typeface="Calibri" panose="020F0502020204030204" pitchFamily="34" charset="0"/>
                          <a:cs typeface="Calibri" panose="020F0502020204030204" pitchFamily="34" charset="0"/>
                        </a:rPr>
                        <a:t>2-</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a:t>
                      </a:r>
                      <a:r>
                        <a:rPr lang="en-US" sz="1200" dirty="0" smtClean="0">
                          <a:effectLst/>
                          <a:latin typeface="Calibri" panose="020F0502020204030204" pitchFamily="34" charset="0"/>
                          <a:ea typeface="Calibri" panose="020F0502020204030204" pitchFamily="34" charset="0"/>
                          <a:cs typeface="Calibri" panose="020F0502020204030204" pitchFamily="34" charset="0"/>
                        </a:rPr>
                        <a:t>Ghana Maternal Health Survey 2017.  </a:t>
                      </a:r>
                    </a:p>
                    <a:p>
                      <a:pPr marL="0" marR="0">
                        <a:lnSpc>
                          <a:spcPct val="107000"/>
                        </a:lnSpc>
                        <a:spcBef>
                          <a:spcPts val="0"/>
                        </a:spcBef>
                        <a:spcAft>
                          <a:spcPts val="0"/>
                        </a:spcAft>
                      </a:pPr>
                      <a:r>
                        <a:rPr lang="en-US" sz="1200" dirty="0" smtClean="0">
                          <a:effectLst/>
                          <a:latin typeface="Calibri" panose="020F0502020204030204" pitchFamily="34" charset="0"/>
                          <a:ea typeface="Calibri" panose="020F0502020204030204" pitchFamily="34" charset="0"/>
                          <a:cs typeface="Calibri" panose="020F0502020204030204" pitchFamily="34" charset="0"/>
                        </a:rPr>
                        <a:t>3- UNICEF MICS</a:t>
                      </a: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 2017-18.</a:t>
                      </a:r>
                    </a:p>
                    <a:p>
                      <a:pPr marL="0" marR="0">
                        <a:lnSpc>
                          <a:spcPct val="107000"/>
                        </a:lnSpc>
                        <a:spcBef>
                          <a:spcPts val="0"/>
                        </a:spcBef>
                        <a:spcAft>
                          <a:spcPts val="0"/>
                        </a:spcAft>
                      </a:pPr>
                      <a:r>
                        <a:rPr lang="en-US" sz="1200" baseline="0" dirty="0" smtClean="0">
                          <a:effectLst/>
                          <a:latin typeface="Calibri" panose="020F0502020204030204" pitchFamily="34" charset="0"/>
                          <a:ea typeface="Calibri" panose="020F0502020204030204" pitchFamily="34" charset="0"/>
                          <a:cs typeface="Calibri" panose="020F0502020204030204" pitchFamily="34" charset="0"/>
                        </a:rPr>
                        <a:t>4- </a:t>
                      </a:r>
                      <a:r>
                        <a:rPr lang="en-US" sz="1200" dirty="0" smtClean="0">
                          <a:effectLst/>
                          <a:latin typeface="Calibri" panose="020F0502020204030204" pitchFamily="34" charset="0"/>
                          <a:ea typeface="Calibri" panose="020F0502020204030204" pitchFamily="34" charset="0"/>
                          <a:cs typeface="Calibri" panose="020F0502020204030204" pitchFamily="34" charset="0"/>
                        </a:rPr>
                        <a:t>Ghana Demographic and Health Survey 2014. </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tc>
                <a:extLst>
                  <a:ext uri="{0D108BD9-81ED-4DB2-BD59-A6C34878D82A}">
                    <a16:rowId xmlns:a16="http://schemas.microsoft.com/office/drawing/2014/main" val="1860475984"/>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3377868979"/>
              </p:ext>
            </p:extLst>
          </p:nvPr>
        </p:nvGraphicFramePr>
        <p:xfrm>
          <a:off x="-1" y="5319264"/>
          <a:ext cx="12192001" cy="598522"/>
        </p:xfrm>
        <a:graphic>
          <a:graphicData uri="http://schemas.openxmlformats.org/drawingml/2006/table">
            <a:tbl>
              <a:tblPr firstRow="1" firstCol="1" bandRow="1">
                <a:tableStyleId>{5C22544A-7EE6-4342-B048-85BDC9FD1C3A}</a:tableStyleId>
              </a:tblPr>
              <a:tblGrid>
                <a:gridCol w="3396776">
                  <a:extLst>
                    <a:ext uri="{9D8B030D-6E8A-4147-A177-3AD203B41FA5}">
                      <a16:colId xmlns:a16="http://schemas.microsoft.com/office/drawing/2014/main" val="3248707602"/>
                    </a:ext>
                  </a:extLst>
                </a:gridCol>
                <a:gridCol w="5443941">
                  <a:extLst>
                    <a:ext uri="{9D8B030D-6E8A-4147-A177-3AD203B41FA5}">
                      <a16:colId xmlns:a16="http://schemas.microsoft.com/office/drawing/2014/main" val="2990197949"/>
                    </a:ext>
                  </a:extLst>
                </a:gridCol>
                <a:gridCol w="3351284">
                  <a:extLst>
                    <a:ext uri="{9D8B030D-6E8A-4147-A177-3AD203B41FA5}">
                      <a16:colId xmlns:a16="http://schemas.microsoft.com/office/drawing/2014/main" val="2565891086"/>
                    </a:ext>
                  </a:extLst>
                </a:gridCol>
              </a:tblGrid>
              <a:tr h="598522">
                <a:tc>
                  <a:txBody>
                    <a:bodyPr/>
                    <a:lstStyle/>
                    <a:p>
                      <a:pPr marL="0" marR="0" lvl="0" algn="l">
                        <a:lnSpc>
                          <a:spcPct val="107000"/>
                        </a:lnSpc>
                        <a:spcBef>
                          <a:spcPts val="0"/>
                        </a:spcBef>
                        <a:spcAft>
                          <a:spcPts val="0"/>
                        </a:spcAft>
                      </a:pPr>
                      <a:r>
                        <a:rPr lang="en-US" sz="2000" dirty="0" smtClean="0">
                          <a:effectLst/>
                          <a:latin typeface="Calibri" panose="020F0502020204030204" pitchFamily="34" charset="0"/>
                          <a:cs typeface="Calibri" panose="020F0502020204030204" pitchFamily="34" charset="0"/>
                        </a:rPr>
                        <a:t>Structure</a:t>
                      </a:r>
                      <a:endParaRPr lang="en-US" sz="2000" dirty="0">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1">
                        <a:lumMod val="75000"/>
                      </a:schemeClr>
                    </a:solidFill>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{Outer WALLS</a:t>
                      </a:r>
                      <a:r>
                        <a:rPr lang="en-US" sz="1200" b="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material; </a:t>
                      </a:r>
                      <a:r>
                        <a:rPr lang="en-US" sz="1200" b="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FLOOR material;</a:t>
                      </a:r>
                      <a:r>
                        <a:rPr lang="en-US" sz="1200" b="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ROOF</a:t>
                      </a:r>
                      <a:r>
                        <a:rPr lang="en-US" sz="1200" b="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material; DWELLING TYPE}</a:t>
                      </a:r>
                      <a:r>
                        <a:rPr lang="en-US" sz="1200" b="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200" b="0" baseline="300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1</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{Main floor material; Main roof material; Main wall material} </a:t>
                      </a:r>
                      <a:r>
                        <a:rPr lang="en-US" sz="1200" b="0" baseline="300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2</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{Main floor material; Main roof material; Main wall material}</a:t>
                      </a:r>
                      <a:r>
                        <a:rPr lang="en-US" sz="1200" b="0" baseline="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 </a:t>
                      </a:r>
                      <a:r>
                        <a:rPr lang="en-US" sz="1200" b="0" baseline="3000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3</a:t>
                      </a:r>
                      <a:endPar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endParaRPr>
                    </a:p>
                  </a:txBody>
                  <a:tcPr marL="38687" marR="38687" marT="0" marB="0">
                    <a:solidFill>
                      <a:schemeClr val="accent3">
                        <a:lumMod val="20000"/>
                        <a:lumOff val="80000"/>
                      </a:schemeClr>
                    </a:solidFill>
                  </a:tcPr>
                </a:tc>
                <a:tc>
                  <a:txBody>
                    <a:bodyPr/>
                    <a:lstStyle/>
                    <a:p>
                      <a:pPr marL="0" marR="0" indent="0" algn="l" defTabSz="914400" rtl="0" eaLnBrk="1" fontAlgn="auto" latinLnBrk="0" hangingPunct="1">
                        <a:lnSpc>
                          <a:spcPct val="107000"/>
                        </a:lnSpc>
                        <a:spcBef>
                          <a:spcPts val="0"/>
                        </a:spcBef>
                        <a:spcAft>
                          <a:spcPts val="0"/>
                        </a:spcAft>
                        <a:buClrTx/>
                        <a:buSzTx/>
                        <a:buFontTx/>
                        <a:buNone/>
                        <a:tabLst/>
                        <a:defRPr/>
                      </a:pP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1- Ghana Population and Housing Census 2010.</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2- Ghana Demographic and Health Survey 2014.  </a:t>
                      </a:r>
                    </a:p>
                    <a:p>
                      <a:pPr marL="0" marR="0" indent="0" algn="l" defTabSz="914400" rtl="0" eaLnBrk="1" fontAlgn="auto" latinLnBrk="0" hangingPunct="1">
                        <a:lnSpc>
                          <a:spcPct val="107000"/>
                        </a:lnSpc>
                        <a:spcBef>
                          <a:spcPts val="0"/>
                        </a:spcBef>
                        <a:spcAft>
                          <a:spcPts val="0"/>
                        </a:spcAft>
                        <a:buClrTx/>
                        <a:buSzTx/>
                        <a:buFontTx/>
                        <a:buNone/>
                        <a:tabLst/>
                        <a:defRPr/>
                      </a:pPr>
                      <a:r>
                        <a:rPr lang="en-US" sz="1200" b="0" dirty="0" smtClean="0">
                          <a:solidFill>
                            <a:schemeClr val="tx1"/>
                          </a:solidFill>
                          <a:effectLst/>
                          <a:latin typeface="Calibri" panose="020F0502020204030204" pitchFamily="34" charset="0"/>
                          <a:ea typeface="Calibri" panose="020F0502020204030204" pitchFamily="34" charset="0"/>
                          <a:cs typeface="Calibri" panose="020F0502020204030204" pitchFamily="34" charset="0"/>
                        </a:rPr>
                        <a:t>3- Ghana Maternal Health Survey 2017.  </a:t>
                      </a:r>
                    </a:p>
                  </a:txBody>
                  <a:tcPr marL="38687" marR="38687" marT="0" marB="0">
                    <a:solidFill>
                      <a:schemeClr val="accent3">
                        <a:lumMod val="20000"/>
                        <a:lumOff val="80000"/>
                      </a:schemeClr>
                    </a:solidFill>
                  </a:tcPr>
                </a:tc>
                <a:extLst>
                  <a:ext uri="{0D108BD9-81ED-4DB2-BD59-A6C34878D82A}">
                    <a16:rowId xmlns:a16="http://schemas.microsoft.com/office/drawing/2014/main" val="338924174"/>
                  </a:ext>
                </a:extLst>
              </a:tr>
            </a:tbl>
          </a:graphicData>
        </a:graphic>
      </p:graphicFrame>
      <p:sp>
        <p:nvSpPr>
          <p:cNvPr id="7" name="Rectangle 6"/>
          <p:cNvSpPr/>
          <p:nvPr/>
        </p:nvSpPr>
        <p:spPr>
          <a:xfrm>
            <a:off x="1372817" y="4445022"/>
            <a:ext cx="1807883" cy="400110"/>
          </a:xfrm>
          <a:prstGeom prst="rect">
            <a:avLst/>
          </a:prstGeom>
        </p:spPr>
        <p:txBody>
          <a:bodyPr wrap="square">
            <a:spAutoFit/>
          </a:bodyPr>
          <a:lstStyle/>
          <a:p>
            <a:r>
              <a:rPr lang="en-US" sz="2000" dirty="0" smtClean="0"/>
              <a:t>etc.</a:t>
            </a:r>
            <a:endParaRPr lang="en-US" sz="2000" dirty="0"/>
          </a:p>
        </p:txBody>
      </p:sp>
      <p:sp>
        <p:nvSpPr>
          <p:cNvPr id="8" name="Rectangle 7"/>
          <p:cNvSpPr/>
          <p:nvPr/>
        </p:nvSpPr>
        <p:spPr>
          <a:xfrm>
            <a:off x="1373872" y="5896499"/>
            <a:ext cx="1807883" cy="400110"/>
          </a:xfrm>
          <a:prstGeom prst="rect">
            <a:avLst/>
          </a:prstGeom>
        </p:spPr>
        <p:txBody>
          <a:bodyPr wrap="square">
            <a:spAutoFit/>
          </a:bodyPr>
          <a:lstStyle/>
          <a:p>
            <a:r>
              <a:rPr lang="en-US" sz="2000" dirty="0" smtClean="0"/>
              <a:t>etc.</a:t>
            </a:r>
            <a:endParaRPr lang="en-US" sz="2000" dirty="0"/>
          </a:p>
        </p:txBody>
      </p:sp>
    </p:spTree>
    <p:extLst>
      <p:ext uri="{BB962C8B-B14F-4D97-AF65-F5344CB8AC3E}">
        <p14:creationId xmlns:p14="http://schemas.microsoft.com/office/powerpoint/2010/main" val="59318494"/>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Data Sources Table</a:t>
            </a:r>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562292173"/>
              </p:ext>
            </p:extLst>
          </p:nvPr>
        </p:nvGraphicFramePr>
        <p:xfrm>
          <a:off x="1957295" y="832192"/>
          <a:ext cx="9980706" cy="4643160"/>
        </p:xfrm>
        <a:graphic>
          <a:graphicData uri="http://schemas.openxmlformats.org/drawingml/2006/table">
            <a:tbl>
              <a:tblPr firstRow="1" bandRow="1">
                <a:tableStyleId>{2D5ABB26-0587-4C30-8999-92F81FD0307C}</a:tableStyleId>
              </a:tblPr>
              <a:tblGrid>
                <a:gridCol w="1880663">
                  <a:extLst>
                    <a:ext uri="{9D8B030D-6E8A-4147-A177-3AD203B41FA5}">
                      <a16:colId xmlns:a16="http://schemas.microsoft.com/office/drawing/2014/main" val="20000"/>
                    </a:ext>
                  </a:extLst>
                </a:gridCol>
                <a:gridCol w="3109691">
                  <a:extLst>
                    <a:ext uri="{9D8B030D-6E8A-4147-A177-3AD203B41FA5}">
                      <a16:colId xmlns:a16="http://schemas.microsoft.com/office/drawing/2014/main" val="20001"/>
                    </a:ext>
                  </a:extLst>
                </a:gridCol>
                <a:gridCol w="2495176">
                  <a:extLst>
                    <a:ext uri="{9D8B030D-6E8A-4147-A177-3AD203B41FA5}">
                      <a16:colId xmlns:a16="http://schemas.microsoft.com/office/drawing/2014/main" val="20002"/>
                    </a:ext>
                  </a:extLst>
                </a:gridCol>
                <a:gridCol w="2495176">
                  <a:extLst>
                    <a:ext uri="{9D8B030D-6E8A-4147-A177-3AD203B41FA5}">
                      <a16:colId xmlns:a16="http://schemas.microsoft.com/office/drawing/2014/main" val="20003"/>
                    </a:ext>
                  </a:extLst>
                </a:gridCol>
              </a:tblGrid>
              <a:tr h="306588">
                <a:tc>
                  <a:txBody>
                    <a:bodyPr/>
                    <a:lstStyle/>
                    <a:p>
                      <a:pPr marL="0" marR="0" algn="ctr">
                        <a:lnSpc>
                          <a:spcPct val="115000"/>
                        </a:lnSpc>
                        <a:spcBef>
                          <a:spcPts val="0"/>
                        </a:spcBef>
                        <a:spcAft>
                          <a:spcPts val="0"/>
                        </a:spcAft>
                      </a:pPr>
                      <a:r>
                        <a:rPr lang="en-US" sz="1600" b="1" dirty="0">
                          <a:effectLst/>
                        </a:rPr>
                        <a:t>Data source</a:t>
                      </a:r>
                      <a:endParaRPr lang="en-US" sz="1600" b="1"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pPr>
                      <a:r>
                        <a:rPr lang="en-US" sz="1600" b="1">
                          <a:effectLst/>
                        </a:rPr>
                        <a:t>Description</a:t>
                      </a:r>
                      <a:endParaRPr lang="en-US" sz="1600" b="1">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pPr>
                      <a:r>
                        <a:rPr lang="en-US" sz="1600" b="1" dirty="0">
                          <a:effectLst/>
                        </a:rPr>
                        <a:t>Variables (e.g.)</a:t>
                      </a:r>
                      <a:endParaRPr lang="en-US" sz="1600" b="1"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40000"/>
                        <a:lumOff val="60000"/>
                      </a:schemeClr>
                    </a:solidFill>
                  </a:tcPr>
                </a:tc>
                <a:tc>
                  <a:txBody>
                    <a:bodyPr/>
                    <a:lstStyle/>
                    <a:p>
                      <a:pPr marL="0" marR="0" algn="ctr">
                        <a:lnSpc>
                          <a:spcPct val="115000"/>
                        </a:lnSpc>
                        <a:spcBef>
                          <a:spcPts val="0"/>
                        </a:spcBef>
                        <a:spcAft>
                          <a:spcPts val="0"/>
                        </a:spcAft>
                      </a:pPr>
                      <a:r>
                        <a:rPr lang="en-US" sz="1600" b="1" dirty="0">
                          <a:effectLst/>
                        </a:rPr>
                        <a:t>Time</a:t>
                      </a:r>
                      <a:endParaRPr lang="en-US" sz="1600" b="1"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accent6">
                        <a:lumMod val="40000"/>
                        <a:lumOff val="60000"/>
                      </a:schemeClr>
                    </a:solidFill>
                  </a:tcPr>
                </a:tc>
                <a:extLst>
                  <a:ext uri="{0D108BD9-81ED-4DB2-BD59-A6C34878D82A}">
                    <a16:rowId xmlns:a16="http://schemas.microsoft.com/office/drawing/2014/main" val="10000"/>
                  </a:ext>
                </a:extLst>
              </a:tr>
              <a:tr h="1329470">
                <a:tc>
                  <a:txBody>
                    <a:bodyPr/>
                    <a:lstStyle/>
                    <a:p>
                      <a:pPr marL="0" marR="0">
                        <a:spcBef>
                          <a:spcPts val="0"/>
                        </a:spcBef>
                        <a:spcAft>
                          <a:spcPts val="0"/>
                        </a:spcAft>
                      </a:pPr>
                      <a:r>
                        <a:rPr lang="en-US" sz="1400" dirty="0">
                          <a:effectLst/>
                        </a:rPr>
                        <a:t>Ghana Statistical Service (GSS), Ghana Health Service (GHS), and ICF. 2018. Ghana Maternal Health Survey 2017</a:t>
                      </a:r>
                      <a:r>
                        <a:rPr lang="en-US" sz="1400" dirty="0" smtClean="0">
                          <a:effectLst/>
                        </a:rPr>
                        <a:t>.</a:t>
                      </a:r>
                      <a:endParaRPr lang="en-US" sz="1400" dirty="0">
                        <a:effectLst/>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spcBef>
                          <a:spcPts val="0"/>
                        </a:spcBef>
                        <a:spcAft>
                          <a:spcPts val="0"/>
                        </a:spcAft>
                      </a:pPr>
                      <a:r>
                        <a:rPr lang="en-US" sz="1400">
                          <a:effectLst/>
                        </a:rPr>
                        <a:t>Survey designed to provide data for monitoring the maternal health situation in Ghana.  A nationally representative sample of 25,062 women age 15-49 in 26,324 households was interviewed.</a:t>
                      </a:r>
                      <a:endParaRPr lang="en-US" sz="140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lnSpc>
                          <a:spcPct val="115000"/>
                        </a:lnSpc>
                        <a:spcBef>
                          <a:spcPts val="0"/>
                        </a:spcBef>
                        <a:spcAft>
                          <a:spcPts val="0"/>
                        </a:spcAft>
                      </a:pPr>
                      <a:r>
                        <a:rPr lang="en-US" sz="1400">
                          <a:effectLst/>
                        </a:rPr>
                        <a:t>Similar to census; Household demographics; Drinking water sources; Toilet facilities; Detailed  flooring/roofing info, etc.</a:t>
                      </a:r>
                      <a:endParaRPr lang="en-US" sz="140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spcBef>
                          <a:spcPts val="0"/>
                        </a:spcBef>
                        <a:spcAft>
                          <a:spcPts val="0"/>
                        </a:spcAft>
                      </a:pPr>
                      <a:r>
                        <a:rPr lang="en-US" sz="1400" dirty="0">
                          <a:effectLst/>
                        </a:rPr>
                        <a:t>Every 10 years; Most recent: 2017, since 2007.</a:t>
                      </a:r>
                    </a:p>
                    <a:p>
                      <a:pPr marL="0" marR="0">
                        <a:lnSpc>
                          <a:spcPct val="115000"/>
                        </a:lnSpc>
                        <a:spcBef>
                          <a:spcPts val="0"/>
                        </a:spcBef>
                        <a:spcAft>
                          <a:spcPts val="0"/>
                        </a:spcAft>
                      </a:pPr>
                      <a:r>
                        <a:rPr lang="en-US" sz="1400" dirty="0">
                          <a:effectLst/>
                        </a:rPr>
                        <a:t> </a:t>
                      </a:r>
                      <a:endParaRPr lang="en-US" sz="1400"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extLst>
                  <a:ext uri="{0D108BD9-81ED-4DB2-BD59-A6C34878D82A}">
                    <a16:rowId xmlns:a16="http://schemas.microsoft.com/office/drawing/2014/main" val="10001"/>
                  </a:ext>
                </a:extLst>
              </a:tr>
              <a:tr h="2843052">
                <a:tc>
                  <a:txBody>
                    <a:bodyPr/>
                    <a:lstStyle/>
                    <a:p>
                      <a:pPr marL="0" marR="0">
                        <a:spcBef>
                          <a:spcPts val="0"/>
                        </a:spcBef>
                        <a:spcAft>
                          <a:spcPts val="0"/>
                        </a:spcAft>
                      </a:pPr>
                      <a:r>
                        <a:rPr lang="en-US" sz="1400" dirty="0">
                          <a:effectLst/>
                          <a:latin typeface="Arial"/>
                          <a:ea typeface="ＭＳ 明朝"/>
                          <a:cs typeface="Times New Roman"/>
                        </a:rPr>
                        <a:t>United Nations Children's Fund (UNICEF), Multiple Indicator Cluster Survey (MICS) with an Enhanced Malaria Module and Biomarker, 2011.</a:t>
                      </a:r>
                      <a:endParaRPr lang="en-US" sz="1400"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222222"/>
                          </a:solidFill>
                          <a:effectLst/>
                          <a:latin typeface="Arial"/>
                          <a:ea typeface="ＭＳ 明朝"/>
                          <a:cs typeface="Times New Roman"/>
                        </a:rPr>
                        <a:t>Sample size 12,886 households. The MICS was originally developed in response to the World Summit for Children to measure progress towards an internationally agreed set of mid-decade goals. The first round of MICS was conducted around 1995 in more than 60 countries. </a:t>
                      </a:r>
                      <a:r>
                        <a:rPr lang="en-US" sz="1400" dirty="0">
                          <a:solidFill>
                            <a:srgbClr val="404041"/>
                          </a:solidFill>
                          <a:effectLst/>
                          <a:latin typeface="Arial"/>
                          <a:ea typeface="Times New Roman"/>
                          <a:cs typeface="Times New Roman"/>
                        </a:rPr>
                        <a:t>The more frequent surveys provide the opportunity for countries to capture rapid changes in key indicators, particularly the MDGs. </a:t>
                      </a:r>
                      <a:endParaRPr lang="en-US" sz="1400"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tcPr>
                </a:tc>
                <a:tc>
                  <a:txBody>
                    <a:bodyPr/>
                    <a:lstStyle/>
                    <a:p>
                      <a:pPr marL="0" marR="0">
                        <a:spcBef>
                          <a:spcPts val="0"/>
                        </a:spcBef>
                        <a:spcAft>
                          <a:spcPts val="0"/>
                        </a:spcAft>
                      </a:pPr>
                      <a:r>
                        <a:rPr lang="en-US" sz="1400" dirty="0">
                          <a:solidFill>
                            <a:srgbClr val="222222"/>
                          </a:solidFill>
                          <a:effectLst/>
                          <a:latin typeface="Arial"/>
                          <a:ea typeface="ＭＳ 明朝"/>
                          <a:cs typeface="Times New Roman"/>
                        </a:rPr>
                        <a:t>Indicators on: child mortality, nutrition, child health, maternal and newborn health, HIV and Aids, water and sanitation (improved water sources, improved sanitation facility), child protection</a:t>
                      </a:r>
                      <a:endParaRPr lang="en-US" sz="1400"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tc>
                  <a:txBody>
                    <a:bodyPr/>
                    <a:lstStyle/>
                    <a:p>
                      <a:pPr marL="0" marR="0">
                        <a:spcBef>
                          <a:spcPts val="0"/>
                        </a:spcBef>
                        <a:spcAft>
                          <a:spcPts val="0"/>
                        </a:spcAft>
                      </a:pPr>
                      <a:r>
                        <a:rPr lang="en-US" sz="1400" dirty="0">
                          <a:effectLst/>
                          <a:latin typeface="Arial"/>
                          <a:ea typeface="ＭＳ 明朝"/>
                          <a:cs typeface="Times New Roman"/>
                        </a:rPr>
                        <a:t>Initially about every 5-10 years, since 2009 at more frequent intervals - every three years: 1995 (dataset not available), 2006 (dataset available), 2007-08 (district, dataset not available), 2011 (dataset available), 2017-18 (data processing)</a:t>
                      </a:r>
                      <a:endParaRPr lang="en-US" sz="1400" dirty="0">
                        <a:effectLst/>
                        <a:latin typeface="Cambria"/>
                        <a:ea typeface="ＭＳ 明朝"/>
                        <a:cs typeface="Times New Roman"/>
                      </a:endParaRPr>
                    </a:p>
                  </a:txBody>
                  <a:tcPr marL="68580" marR="68580" marT="0" marB="0">
                    <a:lnL w="12700" cap="flat" cmpd="sng" algn="ctr">
                      <a:solidFill>
                        <a:scrgbClr r="0" g="0" b="0"/>
                      </a:solidFill>
                      <a:prstDash val="solid"/>
                      <a:round/>
                      <a:headEnd type="none" w="med" len="med"/>
                      <a:tailEnd type="none" w="med" len="med"/>
                    </a:lnL>
                    <a:lnR w="12700" cap="flat" cmpd="sng" algn="ctr">
                      <a:solidFill>
                        <a:scrgbClr r="0" g="0" b="0"/>
                      </a:solidFill>
                      <a:prstDash val="solid"/>
                      <a:round/>
                      <a:headEnd type="none" w="med" len="med"/>
                      <a:tailEnd type="none" w="med" len="med"/>
                    </a:lnR>
                    <a:lnT w="12700" cap="flat" cmpd="sng" algn="ctr">
                      <a:solidFill>
                        <a:scrgbClr r="0" g="0" b="0"/>
                      </a:solidFill>
                      <a:prstDash val="solid"/>
                      <a:round/>
                      <a:headEnd type="none" w="med" len="med"/>
                      <a:tailEnd type="none" w="med" len="med"/>
                    </a:lnT>
                    <a:lnB w="12700" cap="flat" cmpd="sng" algn="ctr">
                      <a:solidFill>
                        <a:scrgbClr r="0" g="0" b="0"/>
                      </a:solidFill>
                      <a:prstDash val="solid"/>
                      <a:round/>
                      <a:headEnd type="none" w="med" len="med"/>
                      <a:tailEnd type="none" w="med" len="med"/>
                    </a:lnB>
                    <a:solidFill>
                      <a:schemeClr val="bg1"/>
                    </a:solidFill>
                  </a:tcPr>
                </a:tc>
                <a:extLst>
                  <a:ext uri="{0D108BD9-81ED-4DB2-BD59-A6C34878D82A}">
                    <a16:rowId xmlns:a16="http://schemas.microsoft.com/office/drawing/2014/main" val="10002"/>
                  </a:ext>
                </a:extLst>
              </a:tr>
            </a:tbl>
          </a:graphicData>
        </a:graphic>
      </p:graphicFrame>
      <p:sp>
        <p:nvSpPr>
          <p:cNvPr id="6" name="TextBox 5"/>
          <p:cNvSpPr txBox="1"/>
          <p:nvPr/>
        </p:nvSpPr>
        <p:spPr>
          <a:xfrm>
            <a:off x="-1180353" y="2644588"/>
            <a:ext cx="184666" cy="369332"/>
          </a:xfrm>
          <a:prstGeom prst="rect">
            <a:avLst/>
          </a:prstGeom>
          <a:noFill/>
        </p:spPr>
        <p:txBody>
          <a:bodyPr wrap="none" rtlCol="0">
            <a:spAutoFit/>
          </a:bodyPr>
          <a:lstStyle/>
          <a:p>
            <a:endParaRPr lang="en-US" dirty="0"/>
          </a:p>
        </p:txBody>
      </p:sp>
      <p:sp>
        <p:nvSpPr>
          <p:cNvPr id="10" name="Rectangle 9"/>
          <p:cNvSpPr/>
          <p:nvPr/>
        </p:nvSpPr>
        <p:spPr>
          <a:xfrm>
            <a:off x="149412" y="1346357"/>
            <a:ext cx="1807883" cy="1631216"/>
          </a:xfrm>
          <a:prstGeom prst="rect">
            <a:avLst/>
          </a:prstGeom>
        </p:spPr>
        <p:txBody>
          <a:bodyPr wrap="square">
            <a:spAutoFit/>
          </a:bodyPr>
          <a:lstStyle/>
          <a:p>
            <a:r>
              <a:rPr lang="en-US" sz="2000" dirty="0" smtClean="0"/>
              <a:t>Each partner city submits assessment </a:t>
            </a:r>
            <a:r>
              <a:rPr lang="en-US" sz="2000" dirty="0"/>
              <a:t>of relevant data sources </a:t>
            </a:r>
          </a:p>
        </p:txBody>
      </p:sp>
    </p:spTree>
    <p:extLst>
      <p:ext uri="{BB962C8B-B14F-4D97-AF65-F5344CB8AC3E}">
        <p14:creationId xmlns:p14="http://schemas.microsoft.com/office/powerpoint/2010/main" val="937967560"/>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10" name="Rectangle 9"/>
          <p:cNvSpPr/>
          <p:nvPr/>
        </p:nvSpPr>
        <p:spPr>
          <a:xfrm>
            <a:off x="0" y="1411113"/>
            <a:ext cx="12192000" cy="310445"/>
          </a:xfrm>
          <a:prstGeom prst="rect">
            <a:avLst/>
          </a:prstGeom>
          <a:solidFill>
            <a:schemeClr val="bg1"/>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222259" y="257599"/>
            <a:ext cx="3159384" cy="1145385"/>
          </a:xfrm>
        </p:spPr>
        <p:txBody>
          <a:bodyPr>
            <a:normAutofit fontScale="90000"/>
          </a:bodyPr>
          <a:lstStyle/>
          <a:p>
            <a:r>
              <a:rPr lang="en-US" b="1" dirty="0"/>
              <a:t>Housing Quality Standards </a:t>
            </a:r>
            <a:r>
              <a:rPr lang="en-US" dirty="0" smtClean="0"/>
              <a:t>review</a:t>
            </a:r>
            <a:endParaRPr lang="en-US" dirty="0"/>
          </a:p>
        </p:txBody>
      </p:sp>
      <p:sp>
        <p:nvSpPr>
          <p:cNvPr id="6" name="Rectangle 5"/>
          <p:cNvSpPr/>
          <p:nvPr/>
        </p:nvSpPr>
        <p:spPr>
          <a:xfrm>
            <a:off x="9524711" y="194510"/>
            <a:ext cx="2215051" cy="1815882"/>
          </a:xfrm>
          <a:prstGeom prst="rect">
            <a:avLst/>
          </a:prstGeom>
        </p:spPr>
        <p:txBody>
          <a:bodyPr wrap="square">
            <a:spAutoFit/>
          </a:bodyPr>
          <a:lstStyle/>
          <a:p>
            <a:pPr lvl="0"/>
            <a:r>
              <a:rPr lang="en-US" sz="800" b="1" dirty="0"/>
              <a:t>American Housing Survey (AHS)</a:t>
            </a:r>
          </a:p>
          <a:p>
            <a:r>
              <a:rPr lang="en-US" sz="800" b="1" dirty="0" smtClean="0"/>
              <a:t>“</a:t>
            </a:r>
            <a:r>
              <a:rPr lang="en-US" sz="800" b="1" dirty="0"/>
              <a:t>Core” Housing </a:t>
            </a:r>
            <a:r>
              <a:rPr lang="en-US" sz="800" b="1" dirty="0" smtClean="0"/>
              <a:t>Subjects:</a:t>
            </a:r>
            <a:endParaRPr lang="en-US" sz="800" b="1" dirty="0"/>
          </a:p>
          <a:p>
            <a:pPr marL="171450" lvl="0" indent="-171450">
              <a:buFont typeface="Arial"/>
              <a:buChar char="•"/>
            </a:pPr>
            <a:r>
              <a:rPr lang="en-US" sz="800" dirty="0" smtClean="0"/>
              <a:t>Housing </a:t>
            </a:r>
            <a:r>
              <a:rPr lang="en-US" sz="800" dirty="0"/>
              <a:t>costs and value</a:t>
            </a:r>
          </a:p>
          <a:p>
            <a:pPr marL="171450" lvl="0" indent="-171450">
              <a:buFont typeface="Arial"/>
              <a:buChar char="•"/>
            </a:pPr>
            <a:r>
              <a:rPr lang="en-US" sz="800" dirty="0"/>
              <a:t>Housing age, type, size, amenities</a:t>
            </a:r>
          </a:p>
          <a:p>
            <a:pPr marL="171450" lvl="0" indent="-171450">
              <a:buFont typeface="Arial"/>
              <a:buChar char="•"/>
            </a:pPr>
            <a:r>
              <a:rPr lang="en-US" sz="800" dirty="0"/>
              <a:t>Housing quality and neighborhood characteristics</a:t>
            </a:r>
          </a:p>
          <a:p>
            <a:pPr marL="171450" lvl="0" indent="-171450">
              <a:buFont typeface="Arial"/>
              <a:buChar char="•"/>
            </a:pPr>
            <a:r>
              <a:rPr lang="en-US" sz="800" dirty="0"/>
              <a:t>Mortgage characteristics</a:t>
            </a:r>
          </a:p>
          <a:p>
            <a:pPr marL="171450" lvl="0" indent="-171450">
              <a:buFont typeface="Arial"/>
              <a:buChar char="•"/>
            </a:pPr>
            <a:r>
              <a:rPr lang="en-US" sz="800" dirty="0"/>
              <a:t>Home improvements</a:t>
            </a:r>
          </a:p>
          <a:p>
            <a:pPr marL="171450" lvl="0" indent="-171450">
              <a:buFont typeface="Arial"/>
              <a:buChar char="•"/>
            </a:pPr>
            <a:r>
              <a:rPr lang="en-US" sz="800" dirty="0"/>
              <a:t>Household income and demographics</a:t>
            </a:r>
          </a:p>
          <a:p>
            <a:pPr marL="171450" lvl="0" indent="-171450">
              <a:buFont typeface="Arial"/>
              <a:buChar char="•"/>
            </a:pPr>
            <a:r>
              <a:rPr lang="en-US" sz="800" dirty="0"/>
              <a:t>Disabilities</a:t>
            </a:r>
          </a:p>
          <a:p>
            <a:pPr marL="171450" lvl="0" indent="-171450">
              <a:buFont typeface="Arial"/>
              <a:buChar char="•"/>
            </a:pPr>
            <a:r>
              <a:rPr lang="en-US" sz="800" dirty="0"/>
              <a:t>Migration</a:t>
            </a:r>
          </a:p>
          <a:p>
            <a:pPr marL="171450" lvl="0" indent="-171450">
              <a:buFont typeface="Arial"/>
              <a:buChar char="•"/>
            </a:pPr>
            <a:r>
              <a:rPr lang="en-US" sz="800" dirty="0"/>
              <a:t>Plumbing, water, and sewage</a:t>
            </a:r>
          </a:p>
          <a:p>
            <a:r>
              <a:rPr lang="en-US" sz="800" dirty="0"/>
              <a:t/>
            </a:r>
            <a:br>
              <a:rPr lang="en-US" sz="800" dirty="0"/>
            </a:br>
            <a:endParaRPr lang="en-US" sz="800" dirty="0"/>
          </a:p>
        </p:txBody>
      </p:sp>
      <p:sp>
        <p:nvSpPr>
          <p:cNvPr id="7" name="Rectangle 6"/>
          <p:cNvSpPr/>
          <p:nvPr/>
        </p:nvSpPr>
        <p:spPr>
          <a:xfrm>
            <a:off x="7824" y="2413907"/>
            <a:ext cx="2328233" cy="1815882"/>
          </a:xfrm>
          <a:prstGeom prst="rect">
            <a:avLst/>
          </a:prstGeom>
        </p:spPr>
        <p:txBody>
          <a:bodyPr wrap="square">
            <a:spAutoFit/>
          </a:bodyPr>
          <a:lstStyle/>
          <a:p>
            <a:pPr lvl="0"/>
            <a:r>
              <a:rPr lang="en-US" sz="800" b="1" dirty="0"/>
              <a:t>Housing Quality Indicator (UK)</a:t>
            </a:r>
          </a:p>
          <a:p>
            <a:r>
              <a:rPr lang="en-US" sz="800" b="1" dirty="0" smtClean="0"/>
              <a:t>indicators:</a:t>
            </a:r>
            <a:endParaRPr lang="en-US" sz="800" b="1" dirty="0"/>
          </a:p>
          <a:p>
            <a:pPr marL="171450" lvl="0" indent="-171450">
              <a:buFont typeface="Arial"/>
              <a:buChar char="•"/>
            </a:pPr>
            <a:r>
              <a:rPr lang="en-US" sz="800" dirty="0"/>
              <a:t>location</a:t>
            </a:r>
          </a:p>
          <a:p>
            <a:pPr marL="171450" lvl="0" indent="-171450">
              <a:buFont typeface="Arial"/>
              <a:buChar char="•"/>
            </a:pPr>
            <a:r>
              <a:rPr lang="en-US" sz="800" dirty="0"/>
              <a:t>site – visual impact, layout and landscaping</a:t>
            </a:r>
          </a:p>
          <a:p>
            <a:pPr marL="171450" lvl="0" indent="-171450">
              <a:buFont typeface="Arial"/>
              <a:buChar char="•"/>
            </a:pPr>
            <a:r>
              <a:rPr lang="en-US" sz="800" dirty="0"/>
              <a:t>site – open space</a:t>
            </a:r>
          </a:p>
          <a:p>
            <a:pPr marL="171450" lvl="0" indent="-171450">
              <a:buFont typeface="Arial"/>
              <a:buChar char="•"/>
            </a:pPr>
            <a:r>
              <a:rPr lang="en-US" sz="800" dirty="0"/>
              <a:t>site – routes and movement</a:t>
            </a:r>
          </a:p>
          <a:p>
            <a:pPr marL="171450" lvl="0" indent="-171450">
              <a:buFont typeface="Arial"/>
              <a:buChar char="•"/>
            </a:pPr>
            <a:r>
              <a:rPr lang="en-US" sz="800" dirty="0"/>
              <a:t>unit – size</a:t>
            </a:r>
          </a:p>
          <a:p>
            <a:pPr marL="171450" lvl="0" indent="-171450">
              <a:buFont typeface="Arial"/>
              <a:buChar char="•"/>
            </a:pPr>
            <a:r>
              <a:rPr lang="en-US" sz="800" dirty="0"/>
              <a:t>unit – layout</a:t>
            </a:r>
          </a:p>
          <a:p>
            <a:pPr marL="171450" lvl="0" indent="-171450">
              <a:buFont typeface="Arial"/>
              <a:buChar char="•"/>
            </a:pPr>
            <a:r>
              <a:rPr lang="en-US" sz="800" dirty="0"/>
              <a:t>unit – noise, light, services and adaptability</a:t>
            </a:r>
          </a:p>
          <a:p>
            <a:pPr marL="171450" lvl="0" indent="-171450">
              <a:buFont typeface="Arial"/>
              <a:buChar char="•"/>
            </a:pPr>
            <a:r>
              <a:rPr lang="en-US" sz="800" dirty="0"/>
              <a:t>unit – accessibility within the unit</a:t>
            </a:r>
          </a:p>
          <a:p>
            <a:pPr marL="171450" lvl="0" indent="-171450">
              <a:buFont typeface="Arial"/>
              <a:buChar char="•"/>
            </a:pPr>
            <a:r>
              <a:rPr lang="en-US" sz="800" dirty="0"/>
              <a:t>unit – sustainability</a:t>
            </a:r>
          </a:p>
          <a:p>
            <a:pPr marL="171450" lvl="0" indent="-171450">
              <a:buFont typeface="Arial"/>
              <a:buChar char="•"/>
            </a:pPr>
            <a:r>
              <a:rPr lang="en-US" sz="800" dirty="0"/>
              <a:t>external environment</a:t>
            </a:r>
          </a:p>
          <a:p>
            <a:r>
              <a:rPr lang="en-US" sz="800" dirty="0"/>
              <a:t/>
            </a:r>
            <a:br>
              <a:rPr lang="en-US" sz="800" dirty="0"/>
            </a:br>
            <a:endParaRPr lang="en-US" sz="800" dirty="0"/>
          </a:p>
        </p:txBody>
      </p:sp>
      <p:sp>
        <p:nvSpPr>
          <p:cNvPr id="8" name="Rectangle 7"/>
          <p:cNvSpPr/>
          <p:nvPr/>
        </p:nvSpPr>
        <p:spPr>
          <a:xfrm>
            <a:off x="2312471" y="1377950"/>
            <a:ext cx="1890175" cy="4524317"/>
          </a:xfrm>
          <a:prstGeom prst="rect">
            <a:avLst/>
          </a:prstGeom>
        </p:spPr>
        <p:txBody>
          <a:bodyPr wrap="square">
            <a:spAutoFit/>
          </a:bodyPr>
          <a:lstStyle/>
          <a:p>
            <a:pPr lvl="0"/>
            <a:r>
              <a:rPr lang="en-US" sz="800" b="1" dirty="0"/>
              <a:t>Healthy Homes Rating System (HHRS)</a:t>
            </a:r>
          </a:p>
          <a:p>
            <a:r>
              <a:rPr lang="en-US" sz="800" dirty="0"/>
              <a:t/>
            </a:r>
            <a:br>
              <a:rPr lang="en-US" sz="800" dirty="0"/>
            </a:br>
            <a:r>
              <a:rPr lang="en-US" sz="800" b="1" dirty="0" smtClean="0"/>
              <a:t>Physiological </a:t>
            </a:r>
          </a:p>
          <a:p>
            <a:r>
              <a:rPr lang="en-US" sz="800" dirty="0" smtClean="0"/>
              <a:t> </a:t>
            </a:r>
            <a:r>
              <a:rPr lang="en-US" sz="800" dirty="0"/>
              <a:t>Dampness &amp; </a:t>
            </a:r>
            <a:r>
              <a:rPr lang="en-US" sz="800" dirty="0" smtClean="0"/>
              <a:t>Mold Growth</a:t>
            </a:r>
            <a:endParaRPr lang="en-US" sz="800" dirty="0"/>
          </a:p>
          <a:p>
            <a:r>
              <a:rPr lang="en-US" sz="800" dirty="0"/>
              <a:t> Excess Cold</a:t>
            </a:r>
          </a:p>
          <a:p>
            <a:r>
              <a:rPr lang="en-US" sz="800" dirty="0"/>
              <a:t> Excess Heat</a:t>
            </a:r>
          </a:p>
          <a:p>
            <a:r>
              <a:rPr lang="en-US" sz="800" dirty="0"/>
              <a:t> Asbestos and manmade fibers</a:t>
            </a:r>
          </a:p>
          <a:p>
            <a:r>
              <a:rPr lang="en-US" sz="800" dirty="0"/>
              <a:t> Biocides</a:t>
            </a:r>
          </a:p>
          <a:p>
            <a:r>
              <a:rPr lang="en-US" sz="800" dirty="0"/>
              <a:t> Carbon Monoxide</a:t>
            </a:r>
          </a:p>
          <a:p>
            <a:r>
              <a:rPr lang="en-US" sz="800" dirty="0"/>
              <a:t> Lead-based paint</a:t>
            </a:r>
          </a:p>
          <a:p>
            <a:r>
              <a:rPr lang="en-US" sz="800" dirty="0"/>
              <a:t> Radiation</a:t>
            </a:r>
          </a:p>
          <a:p>
            <a:r>
              <a:rPr lang="en-US" sz="800" dirty="0"/>
              <a:t> </a:t>
            </a:r>
            <a:r>
              <a:rPr lang="en-US" sz="800" dirty="0" err="1"/>
              <a:t>Uncombusted</a:t>
            </a:r>
            <a:r>
              <a:rPr lang="en-US" sz="800" dirty="0"/>
              <a:t> fuel</a:t>
            </a:r>
          </a:p>
          <a:p>
            <a:r>
              <a:rPr lang="en-US" sz="800" dirty="0"/>
              <a:t> Volatile </a:t>
            </a:r>
            <a:r>
              <a:rPr lang="en-US" sz="800" dirty="0" smtClean="0"/>
              <a:t>organic compounds</a:t>
            </a:r>
          </a:p>
          <a:p>
            <a:r>
              <a:rPr lang="en-US" sz="800" b="1" dirty="0"/>
              <a:t>Psychological </a:t>
            </a:r>
            <a:endParaRPr lang="en-US" sz="800" b="1" dirty="0" smtClean="0"/>
          </a:p>
          <a:p>
            <a:r>
              <a:rPr lang="en-US" sz="800" dirty="0" smtClean="0"/>
              <a:t> </a:t>
            </a:r>
            <a:r>
              <a:rPr lang="en-US" sz="800" dirty="0"/>
              <a:t>Crowding and Space</a:t>
            </a:r>
          </a:p>
          <a:p>
            <a:r>
              <a:rPr lang="en-US" sz="800" dirty="0"/>
              <a:t> Entry by Intruders</a:t>
            </a:r>
          </a:p>
          <a:p>
            <a:r>
              <a:rPr lang="en-US" sz="800" dirty="0"/>
              <a:t> Lighting</a:t>
            </a:r>
          </a:p>
          <a:p>
            <a:r>
              <a:rPr lang="en-US" sz="800" dirty="0"/>
              <a:t> </a:t>
            </a:r>
            <a:r>
              <a:rPr lang="en-US" sz="800" dirty="0" smtClean="0"/>
              <a:t>Noise</a:t>
            </a:r>
          </a:p>
          <a:p>
            <a:r>
              <a:rPr lang="en-US" sz="800" b="1" dirty="0"/>
              <a:t>Infection </a:t>
            </a:r>
            <a:endParaRPr lang="en-US" sz="800" b="1" dirty="0" smtClean="0"/>
          </a:p>
          <a:p>
            <a:r>
              <a:rPr lang="en-US" sz="800" dirty="0" smtClean="0"/>
              <a:t> </a:t>
            </a:r>
            <a:r>
              <a:rPr lang="en-US" sz="800" dirty="0"/>
              <a:t>Domestic </a:t>
            </a:r>
            <a:r>
              <a:rPr lang="en-US" sz="800" dirty="0" smtClean="0"/>
              <a:t>Hygiene, etc</a:t>
            </a:r>
            <a:r>
              <a:rPr lang="en-US" sz="800" dirty="0"/>
              <a:t>.</a:t>
            </a:r>
          </a:p>
          <a:p>
            <a:r>
              <a:rPr lang="en-US" sz="800" dirty="0"/>
              <a:t> Food Safety</a:t>
            </a:r>
          </a:p>
          <a:p>
            <a:r>
              <a:rPr lang="en-US" sz="800" dirty="0"/>
              <a:t> Personal Hygiene</a:t>
            </a:r>
          </a:p>
          <a:p>
            <a:r>
              <a:rPr lang="en-US" sz="800" dirty="0"/>
              <a:t> Water </a:t>
            </a:r>
            <a:r>
              <a:rPr lang="en-US" sz="800" dirty="0" smtClean="0"/>
              <a:t>Supply</a:t>
            </a:r>
          </a:p>
          <a:p>
            <a:r>
              <a:rPr lang="en-US" sz="800" b="1" dirty="0" smtClean="0"/>
              <a:t>Safety</a:t>
            </a:r>
            <a:endParaRPr lang="en-US" sz="800" b="1" dirty="0"/>
          </a:p>
          <a:p>
            <a:r>
              <a:rPr lang="en-US" sz="800" dirty="0"/>
              <a:t> Falls in baths etc.</a:t>
            </a:r>
          </a:p>
          <a:p>
            <a:r>
              <a:rPr lang="en-US" sz="800" dirty="0"/>
              <a:t> Falls on the level</a:t>
            </a:r>
          </a:p>
          <a:p>
            <a:r>
              <a:rPr lang="en-US" sz="800" dirty="0"/>
              <a:t> Falls on stairs etc.</a:t>
            </a:r>
          </a:p>
          <a:p>
            <a:r>
              <a:rPr lang="en-US" sz="800" dirty="0"/>
              <a:t> Falls from </a:t>
            </a:r>
            <a:r>
              <a:rPr lang="en-US" sz="800" dirty="0" smtClean="0"/>
              <a:t>windows, etc</a:t>
            </a:r>
            <a:r>
              <a:rPr lang="en-US" sz="800" dirty="0"/>
              <a:t>.</a:t>
            </a:r>
          </a:p>
          <a:p>
            <a:r>
              <a:rPr lang="en-US" sz="800" dirty="0"/>
              <a:t> Electrical hazards</a:t>
            </a:r>
          </a:p>
          <a:p>
            <a:r>
              <a:rPr lang="en-US" sz="800" dirty="0"/>
              <a:t> Fire hazards</a:t>
            </a:r>
          </a:p>
          <a:p>
            <a:r>
              <a:rPr lang="en-US" sz="800" dirty="0"/>
              <a:t> Hot </a:t>
            </a:r>
            <a:r>
              <a:rPr lang="en-US" sz="800" dirty="0" smtClean="0"/>
              <a:t>surfaces, etc</a:t>
            </a:r>
            <a:r>
              <a:rPr lang="en-US" sz="800" dirty="0"/>
              <a:t>.</a:t>
            </a:r>
          </a:p>
          <a:p>
            <a:r>
              <a:rPr lang="en-US" sz="800" dirty="0"/>
              <a:t> Collision/Entrapment</a:t>
            </a:r>
          </a:p>
          <a:p>
            <a:r>
              <a:rPr lang="en-US" sz="800" dirty="0"/>
              <a:t> Ergonomics</a:t>
            </a:r>
          </a:p>
          <a:p>
            <a:r>
              <a:rPr lang="en-US" sz="800" dirty="0"/>
              <a:t> Explosions</a:t>
            </a:r>
          </a:p>
          <a:p>
            <a:r>
              <a:rPr lang="en-US" sz="800" dirty="0"/>
              <a:t> Structural collapse</a:t>
            </a:r>
          </a:p>
        </p:txBody>
      </p:sp>
      <p:sp>
        <p:nvSpPr>
          <p:cNvPr id="9" name="Rectangle 8"/>
          <p:cNvSpPr/>
          <p:nvPr/>
        </p:nvSpPr>
        <p:spPr>
          <a:xfrm>
            <a:off x="6659915" y="192773"/>
            <a:ext cx="2776196" cy="4401206"/>
          </a:xfrm>
          <a:prstGeom prst="rect">
            <a:avLst/>
          </a:prstGeom>
        </p:spPr>
        <p:txBody>
          <a:bodyPr wrap="square">
            <a:spAutoFit/>
          </a:bodyPr>
          <a:lstStyle/>
          <a:p>
            <a:r>
              <a:rPr lang="en-US" sz="800" b="1" dirty="0"/>
              <a:t>Poor Quality Index (PQI) </a:t>
            </a:r>
          </a:p>
          <a:p>
            <a:pPr lvl="0"/>
            <a:r>
              <a:rPr lang="en-US" sz="800" b="1" dirty="0" smtClean="0"/>
              <a:t>Electricity </a:t>
            </a:r>
            <a:r>
              <a:rPr lang="en-US" sz="800" b="1" dirty="0"/>
              <a:t>problems </a:t>
            </a:r>
            <a:r>
              <a:rPr lang="en-US" sz="800" dirty="0"/>
              <a:t>(15 points maximum)</a:t>
            </a:r>
          </a:p>
          <a:p>
            <a:pPr marL="171450" lvl="0" indent="-171450">
              <a:buFont typeface="Arial"/>
              <a:buChar char="•"/>
            </a:pPr>
            <a:r>
              <a:rPr lang="en-US" sz="800" dirty="0"/>
              <a:t>Unit does not have electricity </a:t>
            </a:r>
          </a:p>
          <a:p>
            <a:pPr marL="171450" lvl="0" indent="-171450">
              <a:buFont typeface="Arial"/>
              <a:buChar char="•"/>
            </a:pPr>
            <a:r>
              <a:rPr lang="en-US" sz="800" dirty="0"/>
              <a:t>Unit has exposed wiring </a:t>
            </a:r>
          </a:p>
          <a:p>
            <a:pPr marL="171450" lvl="0" indent="-171450">
              <a:buFont typeface="Arial"/>
              <a:buChar char="•"/>
            </a:pPr>
            <a:r>
              <a:rPr lang="en-US" sz="800" dirty="0"/>
              <a:t>Unit does not have electric plugs in every room </a:t>
            </a:r>
          </a:p>
          <a:p>
            <a:pPr marL="171450" lvl="0" indent="-171450">
              <a:buFont typeface="Arial"/>
              <a:buChar char="•"/>
            </a:pPr>
            <a:r>
              <a:rPr lang="en-US" sz="800" dirty="0"/>
              <a:t>Each occurrence of a blown fuse or thrown circuit </a:t>
            </a:r>
            <a:r>
              <a:rPr lang="en-US" sz="800" dirty="0" smtClean="0"/>
              <a:t>breaker</a:t>
            </a:r>
            <a:endParaRPr lang="en-US" sz="800" b="1" dirty="0"/>
          </a:p>
          <a:p>
            <a:pPr lvl="0"/>
            <a:r>
              <a:rPr lang="en-US" sz="800" b="1" dirty="0" smtClean="0"/>
              <a:t>Heating </a:t>
            </a:r>
            <a:r>
              <a:rPr lang="en-US" sz="800" b="1" dirty="0"/>
              <a:t>problems </a:t>
            </a:r>
            <a:r>
              <a:rPr lang="en-US" sz="800" dirty="0"/>
              <a:t>(32 points maximum)</a:t>
            </a:r>
          </a:p>
          <a:p>
            <a:pPr marL="171450" lvl="0" indent="-171450">
              <a:buFont typeface="Arial"/>
              <a:buChar char="•"/>
            </a:pPr>
            <a:r>
              <a:rPr lang="en-US" sz="800" dirty="0"/>
              <a:t>Unit was uncomfortably cold for 24+ hours </a:t>
            </a:r>
          </a:p>
          <a:p>
            <a:pPr marL="171450" lvl="0" indent="-171450">
              <a:buFont typeface="Arial"/>
              <a:buChar char="•"/>
            </a:pPr>
            <a:r>
              <a:rPr lang="en-US" sz="800" dirty="0"/>
              <a:t>Each heating equipment breakdown</a:t>
            </a:r>
          </a:p>
          <a:p>
            <a:pPr marL="171450" lvl="0" indent="-171450">
              <a:buFont typeface="Arial"/>
              <a:buChar char="•"/>
            </a:pPr>
            <a:r>
              <a:rPr lang="en-US" sz="800" dirty="0"/>
              <a:t>Unit cold due to utility interruption </a:t>
            </a:r>
          </a:p>
          <a:p>
            <a:pPr marL="171450" lvl="0" indent="-171450">
              <a:buFont typeface="Arial"/>
              <a:buChar char="•"/>
            </a:pPr>
            <a:r>
              <a:rPr lang="en-US" sz="800" dirty="0"/>
              <a:t>Unit cold due to inadequate heating capacity </a:t>
            </a:r>
          </a:p>
          <a:p>
            <a:pPr marL="171450" lvl="0" indent="-171450">
              <a:buFont typeface="Arial"/>
              <a:buChar char="•"/>
            </a:pPr>
            <a:r>
              <a:rPr lang="en-US" sz="800" dirty="0"/>
              <a:t>Unit cold due to inadequate insulation</a:t>
            </a:r>
          </a:p>
          <a:p>
            <a:pPr marL="171450" lvl="0" indent="-171450">
              <a:buFont typeface="Arial"/>
              <a:buChar char="•"/>
            </a:pPr>
            <a:r>
              <a:rPr lang="en-US" sz="800" dirty="0"/>
              <a:t>Unit cold due to other reason</a:t>
            </a:r>
          </a:p>
          <a:p>
            <a:pPr marL="171450" lvl="0" indent="-171450">
              <a:buFont typeface="Arial"/>
              <a:buChar char="•"/>
            </a:pPr>
            <a:r>
              <a:rPr lang="en-US" sz="800" dirty="0"/>
              <a:t>Main heating equipment is unvented kerosene heater(s</a:t>
            </a:r>
            <a:r>
              <a:rPr lang="en-US" sz="800" dirty="0" smtClean="0"/>
              <a:t>)</a:t>
            </a:r>
            <a:endParaRPr lang="en-US" sz="800" dirty="0"/>
          </a:p>
          <a:p>
            <a:pPr lvl="0"/>
            <a:r>
              <a:rPr lang="en-US" sz="800" b="1" dirty="0"/>
              <a:t>Inside structural or other problems </a:t>
            </a:r>
            <a:r>
              <a:rPr lang="en-US" sz="800" dirty="0"/>
              <a:t>(22 points maximum)</a:t>
            </a:r>
          </a:p>
          <a:p>
            <a:pPr marL="171450" lvl="0" indent="-171450">
              <a:buFont typeface="Arial"/>
              <a:buChar char="•"/>
            </a:pPr>
            <a:r>
              <a:rPr lang="en-US" sz="800" dirty="0"/>
              <a:t>Water leak in roof </a:t>
            </a:r>
          </a:p>
          <a:p>
            <a:pPr marL="171450" lvl="0" indent="-171450">
              <a:buFont typeface="Arial"/>
              <a:buChar char="•"/>
            </a:pPr>
            <a:r>
              <a:rPr lang="en-US" sz="800" dirty="0"/>
              <a:t>Water leak in wall or closed door/window</a:t>
            </a:r>
          </a:p>
          <a:p>
            <a:pPr marL="171450" lvl="0" indent="-171450">
              <a:buFont typeface="Arial"/>
              <a:buChar char="•"/>
            </a:pPr>
            <a:r>
              <a:rPr lang="en-US" sz="800" dirty="0"/>
              <a:t>Water leak in basement </a:t>
            </a:r>
          </a:p>
          <a:p>
            <a:pPr marL="171450" lvl="0" indent="-171450">
              <a:buFont typeface="Arial"/>
              <a:buChar char="•"/>
            </a:pPr>
            <a:r>
              <a:rPr lang="en-US" sz="800" dirty="0"/>
              <a:t>Water leak from other source </a:t>
            </a:r>
          </a:p>
          <a:p>
            <a:pPr marL="171450" lvl="0" indent="-171450">
              <a:buFont typeface="Arial"/>
              <a:buChar char="•"/>
            </a:pPr>
            <a:r>
              <a:rPr lang="en-US" sz="800" dirty="0"/>
              <a:t>Inside leak from leaking pipes</a:t>
            </a:r>
          </a:p>
          <a:p>
            <a:pPr marL="171450" lvl="0" indent="-171450">
              <a:buFont typeface="Arial"/>
              <a:buChar char="•"/>
            </a:pPr>
            <a:r>
              <a:rPr lang="en-US" sz="800" dirty="0"/>
              <a:t>Inside leak from plumbing fixtures</a:t>
            </a:r>
          </a:p>
          <a:p>
            <a:pPr marL="171450" lvl="0" indent="-171450">
              <a:buFont typeface="Arial"/>
              <a:buChar char="•"/>
            </a:pPr>
            <a:r>
              <a:rPr lang="en-US" sz="800" dirty="0"/>
              <a:t>Inside leak from other or unknown source </a:t>
            </a:r>
          </a:p>
          <a:p>
            <a:pPr marL="171450" lvl="0" indent="-171450">
              <a:buFont typeface="Arial"/>
              <a:buChar char="•"/>
            </a:pPr>
            <a:r>
              <a:rPr lang="en-US" sz="800" dirty="0"/>
              <a:t>Holes in the floor</a:t>
            </a:r>
          </a:p>
          <a:p>
            <a:pPr marL="171450" lvl="0" indent="-171450">
              <a:buFont typeface="Arial"/>
              <a:buChar char="•"/>
            </a:pPr>
            <a:r>
              <a:rPr lang="en-US" sz="800" dirty="0"/>
              <a:t>Open cracks wider than a dime</a:t>
            </a:r>
          </a:p>
          <a:p>
            <a:pPr marL="171450" lvl="0" indent="-171450">
              <a:buFont typeface="Arial"/>
              <a:buChar char="•"/>
            </a:pPr>
            <a:r>
              <a:rPr lang="en-US" sz="800" dirty="0"/>
              <a:t>Peeling paint larger than 8 by 11 inches </a:t>
            </a:r>
          </a:p>
          <a:p>
            <a:pPr marL="171450" lvl="0" indent="-171450">
              <a:buFont typeface="Arial"/>
              <a:buChar char="•"/>
            </a:pPr>
            <a:r>
              <a:rPr lang="en-US" sz="800" dirty="0"/>
              <a:t>Evidence of rodents </a:t>
            </a:r>
            <a:endParaRPr lang="en-US" sz="800" dirty="0" smtClean="0"/>
          </a:p>
          <a:p>
            <a:pPr lvl="0"/>
            <a:r>
              <a:rPr lang="en-US" sz="800" b="1" dirty="0" smtClean="0"/>
              <a:t>Bathroom </a:t>
            </a:r>
            <a:r>
              <a:rPr lang="en-US" sz="800" b="1" dirty="0"/>
              <a:t>problems </a:t>
            </a:r>
            <a:r>
              <a:rPr lang="en-US" sz="800" dirty="0"/>
              <a:t>(16 points maximum)</a:t>
            </a:r>
          </a:p>
          <a:p>
            <a:pPr marL="171450" lvl="0" indent="-171450">
              <a:buFont typeface="Arial"/>
              <a:buChar char="•"/>
            </a:pPr>
            <a:r>
              <a:rPr lang="en-US" sz="800" dirty="0"/>
              <a:t>Unit does not have hot and cold running water OR </a:t>
            </a:r>
            <a:r>
              <a:rPr lang="en-US" sz="800" dirty="0" smtClean="0"/>
              <a:t>Unit does </a:t>
            </a:r>
            <a:r>
              <a:rPr lang="en-US" sz="800" dirty="0"/>
              <a:t>not have a bathtub</a:t>
            </a:r>
          </a:p>
          <a:p>
            <a:pPr marL="171450" lvl="0" indent="-171450">
              <a:buFont typeface="Arial"/>
              <a:buChar char="•"/>
            </a:pPr>
            <a:r>
              <a:rPr lang="en-US" sz="800" dirty="0"/>
              <a:t>shower OR Unit does not have a flush toilet</a:t>
            </a:r>
          </a:p>
          <a:p>
            <a:pPr marL="171450" lvl="0" indent="-171450">
              <a:buFont typeface="Arial"/>
              <a:buChar char="•"/>
            </a:pPr>
            <a:r>
              <a:rPr lang="en-US" sz="800" dirty="0"/>
              <a:t>Each breakdown leaving unit without a toilet for 6</a:t>
            </a:r>
            <a:r>
              <a:rPr lang="en-US" sz="800" dirty="0" smtClean="0"/>
              <a:t>+</a:t>
            </a:r>
            <a:endParaRPr lang="en-US" sz="800" dirty="0" smtClean="0"/>
          </a:p>
        </p:txBody>
      </p:sp>
      <p:sp>
        <p:nvSpPr>
          <p:cNvPr id="11" name="Rectangle 10"/>
          <p:cNvSpPr/>
          <p:nvPr/>
        </p:nvSpPr>
        <p:spPr>
          <a:xfrm>
            <a:off x="6659915" y="4359710"/>
            <a:ext cx="2947401" cy="2185214"/>
          </a:xfrm>
          <a:prstGeom prst="rect">
            <a:avLst/>
          </a:prstGeom>
        </p:spPr>
        <p:txBody>
          <a:bodyPr wrap="square">
            <a:spAutoFit/>
          </a:bodyPr>
          <a:lstStyle/>
          <a:p>
            <a:pPr lvl="0"/>
            <a:r>
              <a:rPr lang="en-US" sz="800" b="1" dirty="0"/>
              <a:t>Kitchen problems </a:t>
            </a:r>
            <a:r>
              <a:rPr lang="en-US" sz="800" dirty="0"/>
              <a:t>(10 points maximum)</a:t>
            </a:r>
          </a:p>
          <a:p>
            <a:pPr marL="171450" lvl="0" indent="-171450">
              <a:buFont typeface="Arial"/>
              <a:buChar char="•"/>
            </a:pPr>
            <a:r>
              <a:rPr lang="en-US" sz="800" dirty="0"/>
              <a:t>Unit does not have a refrigerator OR Unit does not have a kitchen sink OR Unit does  not have a cook stove or range</a:t>
            </a:r>
          </a:p>
          <a:p>
            <a:pPr lvl="0"/>
            <a:r>
              <a:rPr lang="en-US" sz="800" b="1" dirty="0" smtClean="0"/>
              <a:t>Outside </a:t>
            </a:r>
            <a:r>
              <a:rPr lang="en-US" sz="800" b="1" dirty="0"/>
              <a:t>structural problems </a:t>
            </a:r>
            <a:r>
              <a:rPr lang="en-US" sz="800" dirty="0"/>
              <a:t>(35 points maximum)</a:t>
            </a:r>
          </a:p>
          <a:p>
            <a:pPr marL="171450" lvl="0" indent="-171450">
              <a:buFont typeface="Arial"/>
              <a:buChar char="•"/>
            </a:pPr>
            <a:r>
              <a:rPr lang="en-US" sz="800" dirty="0"/>
              <a:t>Windows broken</a:t>
            </a:r>
          </a:p>
          <a:p>
            <a:pPr marL="171450" lvl="0" indent="-171450">
              <a:buFont typeface="Arial"/>
              <a:buChar char="•"/>
            </a:pPr>
            <a:r>
              <a:rPr lang="en-US" sz="800" dirty="0"/>
              <a:t>Holes/cracks or crumbling in foundation</a:t>
            </a:r>
          </a:p>
          <a:p>
            <a:pPr marL="171450" lvl="0" indent="-171450">
              <a:buFont typeface="Arial"/>
              <a:buChar char="•"/>
            </a:pPr>
            <a:r>
              <a:rPr lang="en-US" sz="800" dirty="0"/>
              <a:t>Roof has holes </a:t>
            </a:r>
          </a:p>
          <a:p>
            <a:pPr marL="171450" lvl="0" indent="-171450">
              <a:buFont typeface="Arial"/>
              <a:buChar char="•"/>
            </a:pPr>
            <a:r>
              <a:rPr lang="en-US" sz="800" dirty="0"/>
              <a:t>Roof missing shingles/other roofing materials </a:t>
            </a:r>
          </a:p>
          <a:p>
            <a:pPr marL="171450" lvl="0" indent="-171450">
              <a:buFont typeface="Arial"/>
              <a:buChar char="•"/>
            </a:pPr>
            <a:r>
              <a:rPr lang="en-US" sz="800" dirty="0"/>
              <a:t>Outside walls missing siding/bricks/and so on </a:t>
            </a:r>
          </a:p>
          <a:p>
            <a:pPr marL="171450" lvl="0" indent="-171450">
              <a:buFont typeface="Arial"/>
              <a:buChar char="•"/>
            </a:pPr>
            <a:r>
              <a:rPr lang="en-US" sz="800" dirty="0"/>
              <a:t>Roof’s surface sags or is uneven </a:t>
            </a:r>
          </a:p>
          <a:p>
            <a:pPr marL="171450" lvl="0" indent="-171450">
              <a:buFont typeface="Arial"/>
              <a:buChar char="•"/>
            </a:pPr>
            <a:r>
              <a:rPr lang="en-US" sz="800" dirty="0"/>
              <a:t>Outside walls slope/lean/slant/buckle </a:t>
            </a:r>
          </a:p>
          <a:p>
            <a:pPr lvl="0"/>
            <a:r>
              <a:rPr lang="en-US" sz="800" b="1" dirty="0"/>
              <a:t>Water and sewer problems </a:t>
            </a:r>
            <a:r>
              <a:rPr lang="en-US" sz="800" dirty="0"/>
              <a:t>(32 points maximum)</a:t>
            </a:r>
          </a:p>
          <a:p>
            <a:pPr marL="171450" lvl="0" indent="-171450">
              <a:buFont typeface="Arial"/>
              <a:buChar char="•"/>
            </a:pPr>
            <a:r>
              <a:rPr lang="en-US" sz="800" dirty="0"/>
              <a:t>Each time unit is completely without water</a:t>
            </a:r>
          </a:p>
          <a:p>
            <a:pPr marL="171450" lvl="0" indent="-171450">
              <a:buFont typeface="Arial"/>
              <a:buChar char="•"/>
            </a:pPr>
            <a:r>
              <a:rPr lang="en-US" sz="800" dirty="0"/>
              <a:t>Each sewage disposal breakdown</a:t>
            </a:r>
          </a:p>
          <a:p>
            <a:pPr marL="171450" lvl="0" indent="-171450">
              <a:buFont typeface="Arial"/>
              <a:buChar char="•"/>
            </a:pPr>
            <a:r>
              <a:rPr lang="en-US" sz="800" dirty="0"/>
              <a:t>Elevator problems (4 points maximum)</a:t>
            </a:r>
          </a:p>
          <a:p>
            <a:pPr marL="171450" lvl="0" indent="-171450">
              <a:buFont typeface="Arial"/>
              <a:buChar char="•"/>
            </a:pPr>
            <a:r>
              <a:rPr lang="en-US" sz="800" dirty="0"/>
              <a:t>No working elevator in building of four or more stories</a:t>
            </a:r>
          </a:p>
        </p:txBody>
      </p:sp>
      <p:sp>
        <p:nvSpPr>
          <p:cNvPr id="12" name="Rectangle 11"/>
          <p:cNvSpPr/>
          <p:nvPr/>
        </p:nvSpPr>
        <p:spPr>
          <a:xfrm>
            <a:off x="236274" y="1377950"/>
            <a:ext cx="1890175" cy="707886"/>
          </a:xfrm>
          <a:prstGeom prst="rect">
            <a:avLst/>
          </a:prstGeom>
        </p:spPr>
        <p:txBody>
          <a:bodyPr wrap="square">
            <a:spAutoFit/>
          </a:bodyPr>
          <a:lstStyle/>
          <a:p>
            <a:pPr algn="just"/>
            <a:r>
              <a:rPr lang="en-US" sz="1000" dirty="0"/>
              <a:t>Review of standards, surveys, tools, and criteria used in US and UK, as well as metrics to measure housing quality.</a:t>
            </a:r>
          </a:p>
        </p:txBody>
      </p:sp>
      <p:sp>
        <p:nvSpPr>
          <p:cNvPr id="16" name="Rectangle 15"/>
          <p:cNvSpPr/>
          <p:nvPr/>
        </p:nvSpPr>
        <p:spPr>
          <a:xfrm>
            <a:off x="4179060" y="162448"/>
            <a:ext cx="2037845" cy="6986530"/>
          </a:xfrm>
          <a:prstGeom prst="rect">
            <a:avLst/>
          </a:prstGeom>
        </p:spPr>
        <p:txBody>
          <a:bodyPr wrap="square">
            <a:spAutoFit/>
          </a:bodyPr>
          <a:lstStyle/>
          <a:p>
            <a:pPr lvl="0"/>
            <a:r>
              <a:rPr lang="en-US" sz="800" b="1" dirty="0"/>
              <a:t>National Healthy Housing Standard</a:t>
            </a:r>
          </a:p>
          <a:p>
            <a:r>
              <a:rPr lang="en-US" sz="800" b="1" dirty="0"/>
              <a:t>The seven chapters </a:t>
            </a:r>
            <a:endParaRPr lang="en-US" sz="800" dirty="0"/>
          </a:p>
          <a:p>
            <a:r>
              <a:rPr lang="en-US" sz="800" dirty="0" smtClean="0"/>
              <a:t>1</a:t>
            </a:r>
            <a:r>
              <a:rPr lang="en-US" sz="800" dirty="0"/>
              <a:t>. Duties of Owners and Occupants</a:t>
            </a:r>
          </a:p>
          <a:p>
            <a:r>
              <a:rPr lang="en-US" sz="800" dirty="0"/>
              <a:t>1.1. Duties of Owners</a:t>
            </a:r>
          </a:p>
          <a:p>
            <a:r>
              <a:rPr lang="en-US" sz="800" dirty="0"/>
              <a:t>1.2. Duties of Occupants</a:t>
            </a:r>
          </a:p>
          <a:p>
            <a:r>
              <a:rPr lang="en-US" sz="800" dirty="0"/>
              <a:t>2. Structures, Facilities, Plumbing, and Space Requirements</a:t>
            </a:r>
          </a:p>
          <a:p>
            <a:r>
              <a:rPr lang="en-US" sz="800" dirty="0"/>
              <a:t>2.1. Structure</a:t>
            </a:r>
          </a:p>
          <a:p>
            <a:r>
              <a:rPr lang="en-US" sz="800" dirty="0"/>
              <a:t>2.2. Facilities</a:t>
            </a:r>
          </a:p>
          <a:p>
            <a:r>
              <a:rPr lang="en-US" sz="800" dirty="0"/>
              <a:t>2.3. Plumbing System</a:t>
            </a:r>
          </a:p>
          <a:p>
            <a:r>
              <a:rPr lang="en-US" sz="800" dirty="0"/>
              <a:t>2.4. Kitchen</a:t>
            </a:r>
          </a:p>
          <a:p>
            <a:r>
              <a:rPr lang="en-US" sz="800" dirty="0"/>
              <a:t>2.5. Bathroom </a:t>
            </a:r>
          </a:p>
          <a:p>
            <a:r>
              <a:rPr lang="en-US" sz="800" dirty="0"/>
              <a:t>2.6. Minimum Space</a:t>
            </a:r>
          </a:p>
          <a:p>
            <a:r>
              <a:rPr lang="en-US" sz="800" dirty="0"/>
              <a:t>2.7. Floors and Floor Coverings</a:t>
            </a:r>
          </a:p>
          <a:p>
            <a:r>
              <a:rPr lang="en-US" sz="800" dirty="0"/>
              <a:t>2.8. Noise</a:t>
            </a:r>
          </a:p>
          <a:p>
            <a:r>
              <a:rPr lang="en-US" sz="800" dirty="0"/>
              <a:t>3. Safety and Personal Security</a:t>
            </a:r>
          </a:p>
          <a:p>
            <a:r>
              <a:rPr lang="en-US" sz="800" dirty="0"/>
              <a:t>3.1. Egress</a:t>
            </a:r>
          </a:p>
          <a:p>
            <a:r>
              <a:rPr lang="en-US" sz="800" dirty="0"/>
              <a:t>3.2. Locks/Security</a:t>
            </a:r>
          </a:p>
          <a:p>
            <a:r>
              <a:rPr lang="en-US" sz="800" dirty="0"/>
              <a:t>3.3. Smoke Alarm</a:t>
            </a:r>
          </a:p>
          <a:p>
            <a:r>
              <a:rPr lang="en-US" sz="800" dirty="0"/>
              <a:t>3.4. Fire Extinguisher</a:t>
            </a:r>
          </a:p>
          <a:p>
            <a:r>
              <a:rPr lang="en-US" sz="800" dirty="0"/>
              <a:t>3.5. Carbon Monoxide Alarm</a:t>
            </a:r>
          </a:p>
          <a:p>
            <a:r>
              <a:rPr lang="en-US" sz="800" dirty="0"/>
              <a:t>3.6. Walking Surfaces</a:t>
            </a:r>
          </a:p>
          <a:p>
            <a:r>
              <a:rPr lang="en-US" sz="800" dirty="0"/>
              <a:t>3.7. Guards</a:t>
            </a:r>
          </a:p>
          <a:p>
            <a:r>
              <a:rPr lang="en-US" sz="800" dirty="0"/>
              <a:t>3.8. Chemical Storage.</a:t>
            </a:r>
          </a:p>
          <a:p>
            <a:r>
              <a:rPr lang="en-US" sz="800" dirty="0"/>
              <a:t>3.9. Pools, Hot Tubs, and Other Water </a:t>
            </a:r>
            <a:r>
              <a:rPr lang="en-US" sz="800" dirty="0" smtClean="0"/>
              <a:t>Features</a:t>
            </a:r>
            <a:endParaRPr lang="en-US" sz="800" dirty="0"/>
          </a:p>
          <a:p>
            <a:r>
              <a:rPr lang="en-US" sz="800" dirty="0"/>
              <a:t>4. Lighting and Electrical Systems</a:t>
            </a:r>
          </a:p>
          <a:p>
            <a:r>
              <a:rPr lang="en-US" sz="800" dirty="0"/>
              <a:t>4.1. Electrical System</a:t>
            </a:r>
          </a:p>
          <a:p>
            <a:r>
              <a:rPr lang="en-US" sz="800" dirty="0"/>
              <a:t>4.2. Outlets</a:t>
            </a:r>
          </a:p>
          <a:p>
            <a:r>
              <a:rPr lang="en-US" sz="800" dirty="0"/>
              <a:t>4.3. Natural Lighting</a:t>
            </a:r>
          </a:p>
          <a:p>
            <a:r>
              <a:rPr lang="en-US" sz="800" dirty="0"/>
              <a:t>4.4. Artificial Lighting</a:t>
            </a:r>
          </a:p>
          <a:p>
            <a:r>
              <a:rPr lang="en-US" sz="800" dirty="0"/>
              <a:t>5. Thermal Comfort, Ventilation, and Energy Efficiency</a:t>
            </a:r>
          </a:p>
          <a:p>
            <a:r>
              <a:rPr lang="en-US" sz="800" dirty="0"/>
              <a:t>5.1. Heating, Ventilation, and Air Conditioning Systems</a:t>
            </a:r>
          </a:p>
          <a:p>
            <a:r>
              <a:rPr lang="en-US" sz="800" dirty="0"/>
              <a:t>5.2. Heating System</a:t>
            </a:r>
          </a:p>
          <a:p>
            <a:r>
              <a:rPr lang="en-US" sz="800" dirty="0"/>
              <a:t>5.3. Ventilation</a:t>
            </a:r>
          </a:p>
          <a:p>
            <a:r>
              <a:rPr lang="en-US" sz="800" dirty="0"/>
              <a:t>5.4. Air Sealing</a:t>
            </a:r>
          </a:p>
          <a:p>
            <a:r>
              <a:rPr lang="en-US" sz="800" dirty="0"/>
              <a:t>6. Moisture Control, Solid Waste</a:t>
            </a:r>
            <a:r>
              <a:rPr lang="en-US" sz="800" dirty="0" smtClean="0"/>
              <a:t>, and </a:t>
            </a:r>
            <a:r>
              <a:rPr lang="en-US" sz="800" dirty="0"/>
              <a:t>Pest Management</a:t>
            </a:r>
          </a:p>
          <a:p>
            <a:r>
              <a:rPr lang="en-US" sz="800" dirty="0"/>
              <a:t>6.1. Moisture Prevention and Control</a:t>
            </a:r>
          </a:p>
          <a:p>
            <a:r>
              <a:rPr lang="en-US" sz="800" dirty="0"/>
              <a:t>6.2. Solid Waste</a:t>
            </a:r>
          </a:p>
          <a:p>
            <a:r>
              <a:rPr lang="en-US" sz="800" dirty="0"/>
              <a:t>6.3. Pest Management</a:t>
            </a:r>
          </a:p>
          <a:p>
            <a:r>
              <a:rPr lang="en-US" sz="800" dirty="0"/>
              <a:t>7. Chemical and Radiological Agents</a:t>
            </a:r>
          </a:p>
          <a:p>
            <a:r>
              <a:rPr lang="en-US" sz="800" dirty="0"/>
              <a:t>7.1. General Requirements</a:t>
            </a:r>
          </a:p>
          <a:p>
            <a:r>
              <a:rPr lang="en-US" sz="800" dirty="0"/>
              <a:t>7.2. Lead-Based Paint</a:t>
            </a:r>
          </a:p>
          <a:p>
            <a:r>
              <a:rPr lang="en-US" sz="800" dirty="0"/>
              <a:t>7.3. Asbestos</a:t>
            </a:r>
          </a:p>
          <a:p>
            <a:r>
              <a:rPr lang="en-US" sz="800" dirty="0"/>
              <a:t>7.4. Toxic Substances </a:t>
            </a:r>
            <a:r>
              <a:rPr lang="en-US" sz="800" dirty="0" smtClean="0"/>
              <a:t>in Manufactured </a:t>
            </a:r>
            <a:r>
              <a:rPr lang="en-US" sz="800" dirty="0"/>
              <a:t>Building Materials</a:t>
            </a:r>
          </a:p>
          <a:p>
            <a:r>
              <a:rPr lang="en-US" sz="800" dirty="0"/>
              <a:t>7.5. Radon</a:t>
            </a:r>
          </a:p>
          <a:p>
            <a:r>
              <a:rPr lang="en-US" sz="800" dirty="0"/>
              <a:t>7.6. Pesticides</a:t>
            </a:r>
          </a:p>
          <a:p>
            <a:r>
              <a:rPr lang="en-US" sz="800" dirty="0"/>
              <a:t>7.7. Methamphetamine</a:t>
            </a:r>
          </a:p>
          <a:p>
            <a:r>
              <a:rPr lang="en-US" sz="800" dirty="0"/>
              <a:t>7.8. Smoke in Multifamily Housing</a:t>
            </a:r>
          </a:p>
          <a:p>
            <a:r>
              <a:rPr lang="en-US" sz="800" dirty="0"/>
              <a:t/>
            </a:r>
            <a:br>
              <a:rPr lang="en-US" sz="800" dirty="0"/>
            </a:br>
            <a:r>
              <a:rPr lang="en-US" sz="800" dirty="0"/>
              <a:t/>
            </a:r>
            <a:br>
              <a:rPr lang="en-US" sz="800" dirty="0"/>
            </a:br>
            <a:endParaRPr lang="en-US" sz="800" dirty="0"/>
          </a:p>
        </p:txBody>
      </p:sp>
    </p:spTree>
    <p:extLst>
      <p:ext uri="{BB962C8B-B14F-4D97-AF65-F5344CB8AC3E}">
        <p14:creationId xmlns:p14="http://schemas.microsoft.com/office/powerpoint/2010/main" val="2754394403"/>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
  <TotalTime>960</TotalTime>
  <Words>2315</Words>
  <Application>Microsoft Office PowerPoint</Application>
  <PresentationFormat>Widescreen</PresentationFormat>
  <Paragraphs>327</Paragraphs>
  <Slides>13</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13</vt:i4>
      </vt:variant>
    </vt:vector>
  </HeadingPairs>
  <TitlesOfParts>
    <vt:vector size="19" baseType="lpstr">
      <vt:lpstr>ＭＳ 明朝</vt:lpstr>
      <vt:lpstr>Arial</vt:lpstr>
      <vt:lpstr>Calibri</vt:lpstr>
      <vt:lpstr>Cambria</vt:lpstr>
      <vt:lpstr>Times New Roman</vt:lpstr>
      <vt:lpstr>Office Theme</vt:lpstr>
      <vt:lpstr>HOUSING AND NEIGHBORHOOD WORKING GROUP</vt:lpstr>
      <vt:lpstr>HOUSING AND NEIGHBORHOOD WORKING GROUP</vt:lpstr>
      <vt:lpstr>Neighbourhoods and Health  </vt:lpstr>
      <vt:lpstr>Operationalizing the Health and Housing framework </vt:lpstr>
      <vt:lpstr>Overview</vt:lpstr>
      <vt:lpstr>Data requests</vt:lpstr>
      <vt:lpstr>Overview</vt:lpstr>
      <vt:lpstr>Data Sources Table</vt:lpstr>
      <vt:lpstr>Housing Quality Standards review</vt:lpstr>
      <vt:lpstr>PowerPoint Presentation</vt:lpstr>
      <vt:lpstr>Data requests</vt:lpstr>
      <vt:lpstr>Next steps</vt:lpstr>
      <vt:lpstr>PowerPoint Presentation</vt:lpstr>
    </vt:vector>
  </TitlesOfParts>
  <Manager/>
  <Company/>
  <LinksUpToDate>false</LinksUpToDate>
  <SharedDoc>false</SharedDoc>
  <HyperlinkBase/>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HOUSING AND NEIGHBORHOOD WORKING GROUP</dc:title>
  <dc:subject/>
  <dc:creator>Adamkiewicz, Gary</dc:creator>
  <cp:keywords/>
  <dc:description/>
  <cp:lastModifiedBy>Adamkiewicz, Gary</cp:lastModifiedBy>
  <cp:revision>62</cp:revision>
  <dcterms:created xsi:type="dcterms:W3CDTF">2019-07-10T15:38:54Z</dcterms:created>
  <dcterms:modified xsi:type="dcterms:W3CDTF">2019-08-08T13:54:21Z</dcterms:modified>
  <cp:category/>
</cp:coreProperties>
</file>