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766" r:id="rId2"/>
    <p:sldId id="765" r:id="rId3"/>
    <p:sldId id="746" r:id="rId4"/>
    <p:sldId id="763" r:id="rId5"/>
    <p:sldId id="777" r:id="rId6"/>
    <p:sldId id="778" r:id="rId7"/>
    <p:sldId id="779" r:id="rId8"/>
    <p:sldId id="780" r:id="rId9"/>
    <p:sldId id="781" r:id="rId10"/>
    <p:sldId id="782" r:id="rId11"/>
    <p:sldId id="270" r:id="rId12"/>
    <p:sldId id="768" r:id="rId13"/>
    <p:sldId id="783" r:id="rId14"/>
    <p:sldId id="786" r:id="rId15"/>
    <p:sldId id="788" r:id="rId16"/>
    <p:sldId id="770" r:id="rId17"/>
    <p:sldId id="771" r:id="rId18"/>
    <p:sldId id="776" r:id="rId19"/>
    <p:sldId id="772" r:id="rId20"/>
    <p:sldId id="774" r:id="rId21"/>
    <p:sldId id="775" r:id="rId22"/>
    <p:sldId id="784" r:id="rId23"/>
    <p:sldId id="265" r:id="rId24"/>
    <p:sldId id="726" r:id="rId25"/>
    <p:sldId id="7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D1E"/>
    <a:srgbClr val="4F92A9"/>
    <a:srgbClr val="F26523"/>
    <a:srgbClr val="FBC73F"/>
    <a:srgbClr val="DF0011"/>
    <a:srgbClr val="5A97BB"/>
    <a:srgbClr val="BED08D"/>
    <a:srgbClr val="946E51"/>
    <a:srgbClr val="7FBF59"/>
    <a:srgbClr val="1B5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1" autoAdjust="0"/>
    <p:restoredTop sz="92936" autoAdjust="0"/>
  </p:normalViewPr>
  <p:slideViewPr>
    <p:cSldViewPr snapToGrid="0">
      <p:cViewPr varScale="1">
        <p:scale>
          <a:sx n="112" d="100"/>
          <a:sy n="112" d="100"/>
        </p:scale>
        <p:origin x="138"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98A90-E430-F843-B61B-740C3F634801}" type="datetimeFigureOut">
              <a:rPr lang="en-US" smtClean="0"/>
              <a:t>9/12/2019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C3D43-BE25-D84F-A6B7-4CB7BA58275D}" type="slidenum">
              <a:rPr lang="en-US" smtClean="0"/>
              <a:t>‹#›</a:t>
            </a:fld>
            <a:endParaRPr lang="en-US"/>
          </a:p>
        </p:txBody>
      </p:sp>
    </p:spTree>
    <p:extLst>
      <p:ext uri="{BB962C8B-B14F-4D97-AF65-F5344CB8AC3E}">
        <p14:creationId xmlns:p14="http://schemas.microsoft.com/office/powerpoint/2010/main" val="124471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387C06A-D21F-40A1-AC8E-7058BB6CACBC}" type="datetimeFigureOut">
              <a:rPr lang="en-GB" smtClean="0"/>
              <a:t>12/09/2019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83EAA-5CC8-4E49-BC72-67C27D80E701}" type="slidenum">
              <a:rPr lang="en-GB" smtClean="0"/>
              <a:t>‹#›</a:t>
            </a:fld>
            <a:endParaRPr lang="en-GB"/>
          </a:p>
        </p:txBody>
      </p:sp>
    </p:spTree>
    <p:extLst>
      <p:ext uri="{BB962C8B-B14F-4D97-AF65-F5344CB8AC3E}">
        <p14:creationId xmlns:p14="http://schemas.microsoft.com/office/powerpoint/2010/main" val="199074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smtClean="0"/>
              <a:t>Adding variables table- in progress</a:t>
            </a:r>
          </a:p>
          <a:p>
            <a:pPr lvl="0"/>
            <a:r>
              <a:rPr lang="en-US" dirty="0" smtClean="0"/>
              <a:t>Missing:</a:t>
            </a:r>
          </a:p>
          <a:p>
            <a:pPr lvl="0"/>
            <a:r>
              <a:rPr lang="en-US" dirty="0" smtClean="0"/>
              <a:t> 2011 and 2013 AHS Study on Quality of Assisted Housing (summary note)</a:t>
            </a:r>
          </a:p>
          <a:p>
            <a:pPr lvl="0"/>
            <a:r>
              <a:rPr lang="en-US" dirty="0" smtClean="0"/>
              <a:t>HQI Calculator (UK)</a:t>
            </a:r>
          </a:p>
          <a:p>
            <a:endParaRPr lang="en-US" dirty="0"/>
          </a:p>
        </p:txBody>
      </p:sp>
      <p:sp>
        <p:nvSpPr>
          <p:cNvPr id="4" name="Slide Number Placeholder 3"/>
          <p:cNvSpPr>
            <a:spLocks noGrp="1"/>
          </p:cNvSpPr>
          <p:nvPr>
            <p:ph type="sldNum" sz="quarter" idx="10"/>
          </p:nvPr>
        </p:nvSpPr>
        <p:spPr/>
        <p:txBody>
          <a:bodyPr/>
          <a:lstStyle/>
          <a:p>
            <a:fld id="{F5183EAA-5CC8-4E49-BC72-67C27D80E701}" type="slidenum">
              <a:rPr lang="en-GB" smtClean="0"/>
              <a:t>16</a:t>
            </a:fld>
            <a:endParaRPr lang="en-GB"/>
          </a:p>
        </p:txBody>
      </p:sp>
    </p:spTree>
    <p:extLst>
      <p:ext uri="{BB962C8B-B14F-4D97-AF65-F5344CB8AC3E}">
        <p14:creationId xmlns:p14="http://schemas.microsoft.com/office/powerpoint/2010/main" val="134561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smtClean="0"/>
              <a:t>Adding variables table- in progress</a:t>
            </a:r>
          </a:p>
          <a:p>
            <a:pPr lvl="0"/>
            <a:r>
              <a:rPr lang="en-US" dirty="0" smtClean="0"/>
              <a:t>Missing:</a:t>
            </a:r>
          </a:p>
          <a:p>
            <a:pPr lvl="0"/>
            <a:r>
              <a:rPr lang="en-US" dirty="0" smtClean="0"/>
              <a:t> 2011 and 2013 AHS Study on Quality of Assisted Housing (summary note)</a:t>
            </a:r>
          </a:p>
          <a:p>
            <a:pPr lvl="0"/>
            <a:r>
              <a:rPr lang="en-US" dirty="0" smtClean="0"/>
              <a:t>HQI Calculator (UK)</a:t>
            </a:r>
          </a:p>
          <a:p>
            <a:endParaRPr lang="en-US" dirty="0"/>
          </a:p>
        </p:txBody>
      </p:sp>
      <p:sp>
        <p:nvSpPr>
          <p:cNvPr id="4" name="Slide Number Placeholder 3"/>
          <p:cNvSpPr>
            <a:spLocks noGrp="1"/>
          </p:cNvSpPr>
          <p:nvPr>
            <p:ph type="sldNum" sz="quarter" idx="10"/>
          </p:nvPr>
        </p:nvSpPr>
        <p:spPr/>
        <p:txBody>
          <a:bodyPr/>
          <a:lstStyle/>
          <a:p>
            <a:fld id="{F5183EAA-5CC8-4E49-BC72-67C27D80E701}" type="slidenum">
              <a:rPr lang="en-GB" smtClean="0"/>
              <a:t>17</a:t>
            </a:fld>
            <a:endParaRPr lang="en-GB"/>
          </a:p>
        </p:txBody>
      </p:sp>
    </p:spTree>
    <p:extLst>
      <p:ext uri="{BB962C8B-B14F-4D97-AF65-F5344CB8AC3E}">
        <p14:creationId xmlns:p14="http://schemas.microsoft.com/office/powerpoint/2010/main" val="207501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Could this work in Accra?</a:t>
            </a:r>
          </a:p>
          <a:p>
            <a:r>
              <a:rPr lang="en-US" sz="1200" dirty="0" smtClean="0"/>
              <a:t>Other partner cities?</a:t>
            </a:r>
          </a:p>
          <a:p>
            <a:endParaRPr lang="en-US" dirty="0"/>
          </a:p>
        </p:txBody>
      </p:sp>
      <p:sp>
        <p:nvSpPr>
          <p:cNvPr id="4" name="Slide Number Placeholder 3"/>
          <p:cNvSpPr>
            <a:spLocks noGrp="1"/>
          </p:cNvSpPr>
          <p:nvPr>
            <p:ph type="sldNum" sz="quarter" idx="10"/>
          </p:nvPr>
        </p:nvSpPr>
        <p:spPr/>
        <p:txBody>
          <a:bodyPr/>
          <a:lstStyle/>
          <a:p>
            <a:fld id="{F5183EAA-5CC8-4E49-BC72-67C27D80E701}" type="slidenum">
              <a:rPr lang="en-GB" smtClean="0"/>
              <a:t>19</a:t>
            </a:fld>
            <a:endParaRPr lang="en-GB"/>
          </a:p>
        </p:txBody>
      </p:sp>
    </p:spTree>
    <p:extLst>
      <p:ext uri="{BB962C8B-B14F-4D97-AF65-F5344CB8AC3E}">
        <p14:creationId xmlns:p14="http://schemas.microsoft.com/office/powerpoint/2010/main" val="404327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Could this work in Accra?</a:t>
            </a:r>
          </a:p>
          <a:p>
            <a:r>
              <a:rPr lang="en-US" sz="1200" dirty="0" smtClean="0"/>
              <a:t>Other partner cities?</a:t>
            </a:r>
          </a:p>
          <a:p>
            <a:endParaRPr lang="en-US" dirty="0"/>
          </a:p>
        </p:txBody>
      </p:sp>
      <p:sp>
        <p:nvSpPr>
          <p:cNvPr id="4" name="Slide Number Placeholder 3"/>
          <p:cNvSpPr>
            <a:spLocks noGrp="1"/>
          </p:cNvSpPr>
          <p:nvPr>
            <p:ph type="sldNum" sz="quarter" idx="10"/>
          </p:nvPr>
        </p:nvSpPr>
        <p:spPr/>
        <p:txBody>
          <a:bodyPr/>
          <a:lstStyle/>
          <a:p>
            <a:fld id="{F5183EAA-5CC8-4E49-BC72-67C27D80E701}" type="slidenum">
              <a:rPr lang="en-GB" smtClean="0"/>
              <a:t>20</a:t>
            </a:fld>
            <a:endParaRPr lang="en-GB"/>
          </a:p>
        </p:txBody>
      </p:sp>
    </p:spTree>
    <p:extLst>
      <p:ext uri="{BB962C8B-B14F-4D97-AF65-F5344CB8AC3E}">
        <p14:creationId xmlns:p14="http://schemas.microsoft.com/office/powerpoint/2010/main" val="404327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Could this work in Accra?</a:t>
            </a:r>
          </a:p>
          <a:p>
            <a:r>
              <a:rPr lang="en-US" sz="1200" dirty="0" smtClean="0"/>
              <a:t>Other partner cities?</a:t>
            </a:r>
          </a:p>
          <a:p>
            <a:endParaRPr lang="en-US" dirty="0"/>
          </a:p>
        </p:txBody>
      </p:sp>
      <p:sp>
        <p:nvSpPr>
          <p:cNvPr id="4" name="Slide Number Placeholder 3"/>
          <p:cNvSpPr>
            <a:spLocks noGrp="1"/>
          </p:cNvSpPr>
          <p:nvPr>
            <p:ph type="sldNum" sz="quarter" idx="10"/>
          </p:nvPr>
        </p:nvSpPr>
        <p:spPr/>
        <p:txBody>
          <a:bodyPr/>
          <a:lstStyle/>
          <a:p>
            <a:fld id="{F5183EAA-5CC8-4E49-BC72-67C27D80E701}" type="slidenum">
              <a:rPr lang="en-GB" smtClean="0"/>
              <a:t>21</a:t>
            </a:fld>
            <a:endParaRPr lang="en-GB"/>
          </a:p>
        </p:txBody>
      </p:sp>
    </p:spTree>
    <p:extLst>
      <p:ext uri="{BB962C8B-B14F-4D97-AF65-F5344CB8AC3E}">
        <p14:creationId xmlns:p14="http://schemas.microsoft.com/office/powerpoint/2010/main" val="404327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Could this work in Accra?</a:t>
            </a:r>
          </a:p>
          <a:p>
            <a:r>
              <a:rPr lang="en-US" sz="1200" dirty="0" smtClean="0"/>
              <a:t>Other partner cities?</a:t>
            </a:r>
          </a:p>
          <a:p>
            <a:endParaRPr lang="en-US" dirty="0"/>
          </a:p>
        </p:txBody>
      </p:sp>
      <p:sp>
        <p:nvSpPr>
          <p:cNvPr id="4" name="Slide Number Placeholder 3"/>
          <p:cNvSpPr>
            <a:spLocks noGrp="1"/>
          </p:cNvSpPr>
          <p:nvPr>
            <p:ph type="sldNum" sz="quarter" idx="10"/>
          </p:nvPr>
        </p:nvSpPr>
        <p:spPr/>
        <p:txBody>
          <a:bodyPr/>
          <a:lstStyle/>
          <a:p>
            <a:fld id="{F5183EAA-5CC8-4E49-BC72-67C27D80E701}" type="slidenum">
              <a:rPr lang="en-GB" smtClean="0"/>
              <a:t>22</a:t>
            </a:fld>
            <a:endParaRPr lang="en-GB"/>
          </a:p>
        </p:txBody>
      </p:sp>
    </p:spTree>
    <p:extLst>
      <p:ext uri="{BB962C8B-B14F-4D97-AF65-F5344CB8AC3E}">
        <p14:creationId xmlns:p14="http://schemas.microsoft.com/office/powerpoint/2010/main" val="404327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survey, sponsored early in 1944 by the local Housing Authority as a part of its post-war planning program, was carried out in cooperation with the New Haven Health Department and City Plan Commission, under direction of the Committee's Technical Secretary. Its purpose was to supply the government and people of the city with the facts upon which they can base an integrated </a:t>
            </a:r>
            <a:r>
              <a:rPr lang="en-US" sz="1200" b="0" i="0" u="none" strike="noStrike" kern="1200" baseline="0" dirty="0" err="1" smtClean="0">
                <a:solidFill>
                  <a:schemeClr val="tx1"/>
                </a:solidFill>
                <a:latin typeface="+mn-lt"/>
                <a:ea typeface="+mn-ea"/>
                <a:cs typeface="+mn-cs"/>
              </a:rPr>
              <a:t>longterm</a:t>
            </a:r>
            <a:r>
              <a:rPr lang="en-US" sz="1200" b="0" i="0" u="none" strike="noStrike" kern="1200" baseline="0" dirty="0" smtClean="0">
                <a:solidFill>
                  <a:schemeClr val="tx1"/>
                </a:solidFill>
                <a:latin typeface="+mn-lt"/>
                <a:ea typeface="+mn-ea"/>
                <a:cs typeface="+mn-cs"/>
              </a:rPr>
              <a:t> program for slum clearance, rehousing, conservation of blighted areas, and improvement of legal housing controls.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basis of the Census findings (including further study of the block data) and field reconnaissance, three districts were selected for appraisal. These are shown in Figure 3. District II contains the</a:t>
            </a:r>
          </a:p>
          <a:p>
            <a:r>
              <a:rPr lang="en-US" sz="1200" b="0" i="0" u="none" strike="noStrike" kern="1200" baseline="0" dirty="0" smtClean="0">
                <a:solidFill>
                  <a:schemeClr val="tx1"/>
                </a:solidFill>
                <a:latin typeface="+mn-lt"/>
                <a:ea typeface="+mn-ea"/>
                <a:cs typeface="+mn-cs"/>
              </a:rPr>
              <a:t>three wards of presumptive slums, district I the three substandard wards adjoining to the west. District III covers one of the substandard wards to the east and the significant portions of the other."</a:t>
            </a:r>
          </a:p>
          <a:p>
            <a:r>
              <a:rPr lang="en-US" sz="1200" b="0" i="0" u="none" strike="noStrike" kern="1200" baseline="0" dirty="0" smtClean="0">
                <a:solidFill>
                  <a:schemeClr val="tx1"/>
                </a:solidFill>
                <a:latin typeface="+mn-lt"/>
                <a:ea typeface="+mn-ea"/>
                <a:cs typeface="+mn-cs"/>
              </a:rPr>
              <a:t>The area between districts I and II is occupied primarily by the central business district and Yale University. One of the major industrial sections borders districts II and III.</a:t>
            </a:r>
            <a:endParaRPr lang="en-US" dirty="0"/>
          </a:p>
        </p:txBody>
      </p:sp>
      <p:sp>
        <p:nvSpPr>
          <p:cNvPr id="4" name="Slide Number Placeholder 3"/>
          <p:cNvSpPr>
            <a:spLocks noGrp="1"/>
          </p:cNvSpPr>
          <p:nvPr>
            <p:ph type="sldNum" sz="quarter" idx="10"/>
          </p:nvPr>
        </p:nvSpPr>
        <p:spPr/>
        <p:txBody>
          <a:bodyPr/>
          <a:lstStyle/>
          <a:p>
            <a:fld id="{F5183EAA-5CC8-4E49-BC72-67C27D80E701}" type="slidenum">
              <a:rPr lang="en-GB" smtClean="0"/>
              <a:t>25</a:t>
            </a:fld>
            <a:endParaRPr lang="en-GB"/>
          </a:p>
        </p:txBody>
      </p:sp>
    </p:spTree>
    <p:extLst>
      <p:ext uri="{BB962C8B-B14F-4D97-AF65-F5344CB8AC3E}">
        <p14:creationId xmlns:p14="http://schemas.microsoft.com/office/powerpoint/2010/main" val="3963651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9AA7-E0E9-45A9-9C17-482B70583376}"/>
              </a:ext>
            </a:extLst>
          </p:cNvPr>
          <p:cNvSpPr>
            <a:spLocks noGrp="1"/>
          </p:cNvSpPr>
          <p:nvPr>
            <p:ph type="ctrTitle"/>
          </p:nvPr>
        </p:nvSpPr>
        <p:spPr>
          <a:xfrm>
            <a:off x="1524000" y="813753"/>
            <a:ext cx="9144000" cy="2387600"/>
          </a:xfrm>
        </p:spPr>
        <p:txBody>
          <a:bodyPr anchor="b">
            <a:normAutofit/>
          </a:bodyPr>
          <a:lstStyle>
            <a:lvl1pPr algn="ctr">
              <a:defRPr sz="4000">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802E446-6C6A-48A9-954B-57A6A4755288}"/>
              </a:ext>
            </a:extLst>
          </p:cNvPr>
          <p:cNvSpPr>
            <a:spLocks noGrp="1"/>
          </p:cNvSpPr>
          <p:nvPr>
            <p:ph type="subTitle" idx="1"/>
          </p:nvPr>
        </p:nvSpPr>
        <p:spPr>
          <a:xfrm>
            <a:off x="1524000" y="3350578"/>
            <a:ext cx="9144000" cy="741362"/>
          </a:xfrm>
        </p:spPr>
        <p:txBody>
          <a:bodyPr>
            <a:normAutofit/>
          </a:bodyPr>
          <a:lstStyle>
            <a:lvl1pPr marL="0" indent="0" algn="ctr">
              <a:buNone/>
              <a:defRPr sz="2600">
                <a:solidFill>
                  <a:srgbClr val="0070C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14E0C198-0E0A-4B25-AF28-83242A6DBD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94" y="3389615"/>
            <a:ext cx="3165895" cy="3165894"/>
          </a:xfrm>
          <a:prstGeom prst="rect">
            <a:avLst/>
          </a:prstGeom>
        </p:spPr>
      </p:pic>
      <p:sp>
        <p:nvSpPr>
          <p:cNvPr id="10" name="TextBox 9">
            <a:extLst>
              <a:ext uri="{FF2B5EF4-FFF2-40B4-BE49-F238E27FC236}">
                <a16:creationId xmlns:a16="http://schemas.microsoft.com/office/drawing/2014/main" id="{1B418D2E-E6D3-4B32-85FE-0B1F5B3307B0}"/>
              </a:ext>
            </a:extLst>
          </p:cNvPr>
          <p:cNvSpPr txBox="1"/>
          <p:nvPr userDrawn="1"/>
        </p:nvSpPr>
        <p:spPr>
          <a:xfrm>
            <a:off x="8610601" y="6384059"/>
            <a:ext cx="33242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www.equitablehealthycities.org</a:t>
            </a:r>
          </a:p>
          <a:p>
            <a:endParaRPr lang="en-GB" dirty="0"/>
          </a:p>
        </p:txBody>
      </p:sp>
      <p:sp>
        <p:nvSpPr>
          <p:cNvPr id="5" name="Text Placeholder 4">
            <a:extLst>
              <a:ext uri="{FF2B5EF4-FFF2-40B4-BE49-F238E27FC236}">
                <a16:creationId xmlns:a16="http://schemas.microsoft.com/office/drawing/2014/main" id="{9796D2AE-10FA-4A7D-B403-8F7A219D92D2}"/>
              </a:ext>
            </a:extLst>
          </p:cNvPr>
          <p:cNvSpPr>
            <a:spLocks noGrp="1"/>
          </p:cNvSpPr>
          <p:nvPr>
            <p:ph type="body" sz="quarter" idx="10" hasCustomPrompt="1"/>
          </p:nvPr>
        </p:nvSpPr>
        <p:spPr>
          <a:xfrm>
            <a:off x="1524002" y="4929188"/>
            <a:ext cx="1942407" cy="1346200"/>
          </a:xfrm>
        </p:spPr>
        <p:txBody>
          <a:bodyPr>
            <a:normAutofit/>
          </a:bodyPr>
          <a:lstStyle>
            <a:lvl1pPr marL="0" indent="0">
              <a:buNone/>
              <a:defRPr sz="2400"/>
            </a:lvl1pPr>
          </a:lstStyle>
          <a:p>
            <a:pPr lvl="0"/>
            <a:r>
              <a:rPr lang="en-US" dirty="0"/>
              <a:t>Name Position Institution</a:t>
            </a:r>
            <a:endParaRPr lang="en-GB" dirty="0"/>
          </a:p>
        </p:txBody>
      </p:sp>
    </p:spTree>
    <p:extLst>
      <p:ext uri="{BB962C8B-B14F-4D97-AF65-F5344CB8AC3E}">
        <p14:creationId xmlns:p14="http://schemas.microsoft.com/office/powerpoint/2010/main" val="113408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PEHC-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9232" y="5285232"/>
            <a:ext cx="1572768" cy="1572768"/>
          </a:xfrm>
          <a:prstGeom prst="rect">
            <a:avLst/>
          </a:prstGeom>
        </p:spPr>
      </p:pic>
      <p:sp>
        <p:nvSpPr>
          <p:cNvPr id="2" name="Title 1">
            <a:extLst>
              <a:ext uri="{FF2B5EF4-FFF2-40B4-BE49-F238E27FC236}">
                <a16:creationId xmlns:a16="http://schemas.microsoft.com/office/drawing/2014/main" id="{50ACE89E-601A-4C64-A9CF-0AB9C7257A1D}"/>
              </a:ext>
            </a:extLst>
          </p:cNvPr>
          <p:cNvSpPr>
            <a:spLocks noGrp="1"/>
          </p:cNvSpPr>
          <p:nvPr>
            <p:ph type="title"/>
          </p:nvPr>
        </p:nvSpPr>
        <p:spPr>
          <a:xfrm>
            <a:off x="296092" y="95149"/>
            <a:ext cx="11057709" cy="887832"/>
          </a:xfrm>
        </p:spPr>
        <p:txBody>
          <a:bodyPr>
            <a:normAutofit/>
          </a:bodyPr>
          <a:lstStyle>
            <a:lvl1pPr>
              <a:defRPr sz="3200">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E578C40-829D-49B8-9EBE-8678470DCD63}"/>
              </a:ext>
            </a:extLst>
          </p:cNvPr>
          <p:cNvSpPr>
            <a:spLocks noGrp="1"/>
          </p:cNvSpPr>
          <p:nvPr>
            <p:ph idx="1"/>
          </p:nvPr>
        </p:nvSpPr>
        <p:spPr>
          <a:xfrm>
            <a:off x="296092" y="1729826"/>
            <a:ext cx="11057709" cy="491481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3" name="Group 22">
            <a:extLst>
              <a:ext uri="{FF2B5EF4-FFF2-40B4-BE49-F238E27FC236}">
                <a16:creationId xmlns:a16="http://schemas.microsoft.com/office/drawing/2014/main" id="{3D875BBB-67D2-4FC0-88D3-E58C7F921592}"/>
              </a:ext>
            </a:extLst>
          </p:cNvPr>
          <p:cNvGrpSpPr/>
          <p:nvPr userDrawn="1"/>
        </p:nvGrpSpPr>
        <p:grpSpPr>
          <a:xfrm>
            <a:off x="751" y="1084623"/>
            <a:ext cx="12183240" cy="72000"/>
            <a:chOff x="0" y="800100"/>
            <a:chExt cx="12183240" cy="72000"/>
          </a:xfrm>
        </p:grpSpPr>
        <p:sp>
          <p:nvSpPr>
            <p:cNvPr id="24" name="Rectangle 23">
              <a:extLst>
                <a:ext uri="{FF2B5EF4-FFF2-40B4-BE49-F238E27FC236}">
                  <a16:creationId xmlns:a16="http://schemas.microsoft.com/office/drawing/2014/main" id="{7BFB376B-820C-4946-8A66-C0A8E999F647}"/>
                </a:ext>
              </a:extLst>
            </p:cNvPr>
            <p:cNvSpPr/>
            <p:nvPr/>
          </p:nvSpPr>
          <p:spPr>
            <a:xfrm>
              <a:off x="0" y="800100"/>
              <a:ext cx="3088800" cy="720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6593B06-A725-4370-BA6F-483C1B685916}"/>
                </a:ext>
              </a:extLst>
            </p:cNvPr>
            <p:cNvSpPr/>
            <p:nvPr/>
          </p:nvSpPr>
          <p:spPr>
            <a:xfrm>
              <a:off x="3078480" y="800100"/>
              <a:ext cx="3060000" cy="720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99EE5EA-5434-4386-ADB8-092563982941}"/>
                </a:ext>
              </a:extLst>
            </p:cNvPr>
            <p:cNvSpPr/>
            <p:nvPr/>
          </p:nvSpPr>
          <p:spPr>
            <a:xfrm>
              <a:off x="6126480" y="800100"/>
              <a:ext cx="3060000" cy="72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B8D2A09-D44A-42B7-AA8B-6C76DE4A3288}"/>
                </a:ext>
              </a:extLst>
            </p:cNvPr>
            <p:cNvSpPr/>
            <p:nvPr/>
          </p:nvSpPr>
          <p:spPr>
            <a:xfrm>
              <a:off x="9159240" y="800100"/>
              <a:ext cx="3024000" cy="72000"/>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1675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6E564-004E-4086-9ABB-EB171EE467A2}"/>
              </a:ext>
            </a:extLst>
          </p:cNvPr>
          <p:cNvSpPr>
            <a:spLocks noGrp="1"/>
          </p:cNvSpPr>
          <p:nvPr>
            <p:ph sz="half" idx="1"/>
          </p:nvPr>
        </p:nvSpPr>
        <p:spPr>
          <a:xfrm>
            <a:off x="296092" y="1814138"/>
            <a:ext cx="5331625" cy="4743417"/>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CBC8CED9-549C-4337-92AE-EC19DEB1AC8B}"/>
              </a:ext>
            </a:extLst>
          </p:cNvPr>
          <p:cNvSpPr>
            <a:spLocks noGrp="1"/>
          </p:cNvSpPr>
          <p:nvPr>
            <p:ph sz="half" idx="2"/>
          </p:nvPr>
        </p:nvSpPr>
        <p:spPr>
          <a:xfrm>
            <a:off x="5951914" y="1825625"/>
            <a:ext cx="5401887" cy="473192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1">
            <a:extLst>
              <a:ext uri="{FF2B5EF4-FFF2-40B4-BE49-F238E27FC236}">
                <a16:creationId xmlns:a16="http://schemas.microsoft.com/office/drawing/2014/main" id="{6B2EA995-770A-4631-953F-4A8AE654E736}"/>
              </a:ext>
            </a:extLst>
          </p:cNvPr>
          <p:cNvSpPr>
            <a:spLocks noGrp="1"/>
          </p:cNvSpPr>
          <p:nvPr>
            <p:ph type="title"/>
          </p:nvPr>
        </p:nvSpPr>
        <p:spPr>
          <a:xfrm>
            <a:off x="296092" y="95148"/>
            <a:ext cx="11057709" cy="1325563"/>
          </a:xfrm>
        </p:spPr>
        <p:txBody>
          <a:bodyPr>
            <a:normAutofit/>
          </a:bodyPr>
          <a:lstStyle>
            <a:lvl1pPr>
              <a:defRPr sz="3200">
                <a:latin typeface="+mn-lt"/>
              </a:defRPr>
            </a:lvl1pPr>
          </a:lstStyle>
          <a:p>
            <a:r>
              <a:rPr lang="en-US" dirty="0"/>
              <a:t>Click to edit Master title style</a:t>
            </a:r>
            <a:endParaRPr lang="en-GB" dirty="0"/>
          </a:p>
        </p:txBody>
      </p:sp>
      <p:grpSp>
        <p:nvGrpSpPr>
          <p:cNvPr id="20" name="Group 19">
            <a:extLst>
              <a:ext uri="{FF2B5EF4-FFF2-40B4-BE49-F238E27FC236}">
                <a16:creationId xmlns:a16="http://schemas.microsoft.com/office/drawing/2014/main" id="{30AD9662-051D-43D5-A843-2540CAF6F6B2}"/>
              </a:ext>
            </a:extLst>
          </p:cNvPr>
          <p:cNvGrpSpPr/>
          <p:nvPr userDrawn="1"/>
        </p:nvGrpSpPr>
        <p:grpSpPr>
          <a:xfrm>
            <a:off x="751" y="1534203"/>
            <a:ext cx="12183240" cy="72000"/>
            <a:chOff x="0" y="800100"/>
            <a:chExt cx="12183240" cy="72000"/>
          </a:xfrm>
        </p:grpSpPr>
        <p:sp>
          <p:nvSpPr>
            <p:cNvPr id="21" name="Rectangle 20">
              <a:extLst>
                <a:ext uri="{FF2B5EF4-FFF2-40B4-BE49-F238E27FC236}">
                  <a16:creationId xmlns:a16="http://schemas.microsoft.com/office/drawing/2014/main" id="{379B74F4-6D2D-40A3-8ABD-151D812785B8}"/>
                </a:ext>
              </a:extLst>
            </p:cNvPr>
            <p:cNvSpPr/>
            <p:nvPr/>
          </p:nvSpPr>
          <p:spPr>
            <a:xfrm>
              <a:off x="0" y="800100"/>
              <a:ext cx="3088800" cy="720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F5CBF93-D891-4FBE-A50E-DE89B39BB349}"/>
                </a:ext>
              </a:extLst>
            </p:cNvPr>
            <p:cNvSpPr/>
            <p:nvPr/>
          </p:nvSpPr>
          <p:spPr>
            <a:xfrm>
              <a:off x="3078480" y="800100"/>
              <a:ext cx="3060000" cy="720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E7F04FF-76F5-40A0-ADA8-7132541251E3}"/>
                </a:ext>
              </a:extLst>
            </p:cNvPr>
            <p:cNvSpPr/>
            <p:nvPr/>
          </p:nvSpPr>
          <p:spPr>
            <a:xfrm>
              <a:off x="6126480" y="800100"/>
              <a:ext cx="3060000" cy="72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F8E45C1-4AFD-46AA-B101-0B399BEE2550}"/>
                </a:ext>
              </a:extLst>
            </p:cNvPr>
            <p:cNvSpPr/>
            <p:nvPr/>
          </p:nvSpPr>
          <p:spPr>
            <a:xfrm>
              <a:off x="9159240" y="800100"/>
              <a:ext cx="3024000" cy="72000"/>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descr="PEHC-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9232" y="5285232"/>
            <a:ext cx="1572768" cy="1572768"/>
          </a:xfrm>
          <a:prstGeom prst="rect">
            <a:avLst/>
          </a:prstGeom>
        </p:spPr>
      </p:pic>
    </p:spTree>
    <p:extLst>
      <p:ext uri="{BB962C8B-B14F-4D97-AF65-F5344CB8AC3E}">
        <p14:creationId xmlns:p14="http://schemas.microsoft.com/office/powerpoint/2010/main" val="15183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EHC-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9232" y="5285232"/>
            <a:ext cx="1572768" cy="1572768"/>
          </a:xfrm>
          <a:prstGeom prst="rect">
            <a:avLst/>
          </a:prstGeom>
        </p:spPr>
      </p:pic>
    </p:spTree>
    <p:extLst>
      <p:ext uri="{BB962C8B-B14F-4D97-AF65-F5344CB8AC3E}">
        <p14:creationId xmlns:p14="http://schemas.microsoft.com/office/powerpoint/2010/main" val="217242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矩形 5"/>
          <p:cNvSpPr/>
          <p:nvPr userDrawn="1"/>
        </p:nvSpPr>
        <p:spPr>
          <a:xfrm>
            <a:off x="381000" y="0"/>
            <a:ext cx="228600" cy="86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userDrawn="1"/>
        </p:nvCxnSpPr>
        <p:spPr>
          <a:xfrm>
            <a:off x="198120" y="0"/>
            <a:ext cx="0" cy="86868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15" name="内容占位符 14"/>
          <p:cNvSpPr>
            <a:spLocks noGrp="1"/>
          </p:cNvSpPr>
          <p:nvPr>
            <p:ph sz="quarter" idx="13" hasCustomPrompt="1"/>
          </p:nvPr>
        </p:nvSpPr>
        <p:spPr>
          <a:xfrm>
            <a:off x="698500" y="124200"/>
            <a:ext cx="9536670" cy="408050"/>
          </a:xfrm>
        </p:spPr>
        <p:txBody>
          <a:bodyPr>
            <a:noAutofit/>
          </a:bodyPr>
          <a:lstStyle>
            <a:lvl1pPr marL="0" indent="0">
              <a:buNone/>
              <a:defRPr sz="1600">
                <a:latin typeface="Times New Roman" panose="02020603050405020304" pitchFamily="18" charset="0"/>
                <a:ea typeface="微软雅黑" panose="020B0503020204020204" pitchFamily="34" charset="-122"/>
                <a:cs typeface="Times New Roman" panose="02020603050405020304" pitchFamily="18" charset="0"/>
              </a:defRPr>
            </a:lvl1pPr>
          </a:lstStyle>
          <a:p>
            <a:pPr lvl="0"/>
            <a:r>
              <a:rPr lang="zh-CN" altLang="en-US" dirty="0"/>
              <a:t>标题</a:t>
            </a:r>
          </a:p>
        </p:txBody>
      </p:sp>
      <p:sp>
        <p:nvSpPr>
          <p:cNvPr id="16" name="内容占位符 14"/>
          <p:cNvSpPr>
            <a:spLocks noGrp="1"/>
          </p:cNvSpPr>
          <p:nvPr>
            <p:ph sz="quarter" idx="14" hasCustomPrompt="1"/>
          </p:nvPr>
        </p:nvSpPr>
        <p:spPr>
          <a:xfrm>
            <a:off x="698500" y="532250"/>
            <a:ext cx="11419583" cy="336430"/>
          </a:xfrm>
        </p:spPr>
        <p:txBody>
          <a:bodyPr>
            <a:normAutofit/>
          </a:bodyPr>
          <a:lstStyle>
            <a:lvl1pPr marL="0" indent="0">
              <a:lnSpc>
                <a:spcPct val="100000"/>
              </a:lnSpc>
              <a:spcBef>
                <a:spcPts val="0"/>
              </a:spcBef>
              <a:buNone/>
              <a:defRPr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pPr lvl="0"/>
            <a:r>
              <a:rPr lang="zh-CN" altLang="en-US" dirty="0"/>
              <a:t>标题</a:t>
            </a:r>
          </a:p>
        </p:txBody>
      </p:sp>
      <p:sp>
        <p:nvSpPr>
          <p:cNvPr id="27" name="灯片编号占位符 26"/>
          <p:cNvSpPr>
            <a:spLocks noGrp="1"/>
          </p:cNvSpPr>
          <p:nvPr>
            <p:ph type="sldNum" sz="quarter" idx="17"/>
          </p:nvPr>
        </p:nvSpPr>
        <p:spPr>
          <a:xfrm>
            <a:off x="11620500" y="6492875"/>
            <a:ext cx="571500" cy="365125"/>
          </a:xfrm>
        </p:spPr>
        <p:txBody>
          <a:bodyPr/>
          <a:lstStyle>
            <a:lvl1pPr>
              <a:defRPr sz="1000">
                <a:latin typeface="微软雅黑" panose="020B0503020204020204" pitchFamily="34" charset="-122"/>
                <a:ea typeface="微软雅黑" panose="020B0503020204020204" pitchFamily="34" charset="-122"/>
              </a:defRPr>
            </a:lvl1pPr>
          </a:lstStyle>
          <a:p>
            <a:fld id="{12597A85-AF5C-4B19-9840-B36E06A90D3C}" type="slidenum">
              <a:rPr lang="zh-CN" altLang="en-US" smtClean="0"/>
              <a:pPr/>
              <a:t>‹#›</a:t>
            </a:fld>
            <a:endParaRPr lang="zh-CN" altLang="en-US" dirty="0"/>
          </a:p>
        </p:txBody>
      </p:sp>
      <p:pic>
        <p:nvPicPr>
          <p:cNvPr id="28" name="Picture 3" descr="Screen shot 2014-01-02 at 09.54.47.png">
            <a:extLst>
              <a:ext uri="{FF2B5EF4-FFF2-40B4-BE49-F238E27FC236}">
                <a16:creationId xmlns:a16="http://schemas.microsoft.com/office/drawing/2014/main" id="{B6B0DC37-5821-DB42-B028-569536E4CAA4}"/>
              </a:ext>
            </a:extLst>
          </p:cNvPr>
          <p:cNvPicPr>
            <a:picLocks noChangeAspect="1" noChangeArrowheads="1"/>
          </p:cNvPicPr>
          <p:nvPr userDrawn="1"/>
        </p:nvPicPr>
        <p:blipFill>
          <a:blip r:embed="rId2">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1661699" y="-31226"/>
            <a:ext cx="456384" cy="4006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79B43E21-BF91-8F44-B4E6-06A3A426D0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6117" y="54730"/>
            <a:ext cx="365107" cy="31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接连接符 30"/>
          <p:cNvCxnSpPr/>
          <p:nvPr userDrawn="1"/>
        </p:nvCxnSpPr>
        <p:spPr>
          <a:xfrm flipH="1">
            <a:off x="814438" y="468570"/>
            <a:ext cx="11377562" cy="0"/>
          </a:xfrm>
          <a:prstGeom prst="line">
            <a:avLst/>
          </a:prstGeom>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D0894869-A051-427C-9DC2-D32B93A33DD6}"/>
              </a:ext>
            </a:extLst>
          </p:cNvPr>
          <p:cNvSpPr txBox="1"/>
          <p:nvPr userDrawn="1"/>
        </p:nvSpPr>
        <p:spPr>
          <a:xfrm>
            <a:off x="9536912" y="91211"/>
            <a:ext cx="2228850" cy="307777"/>
          </a:xfrm>
          <a:prstGeom prst="rect">
            <a:avLst/>
          </a:prstGeom>
          <a:noFill/>
        </p:spPr>
        <p:txBody>
          <a:bodyPr wrap="square" rtlCol="0">
            <a:spAutoFit/>
          </a:bodyPr>
          <a:lstStyle/>
          <a:p>
            <a:r>
              <a:rPr lang="en-US" altLang="zh-CN" sz="1400" b="1" dirty="0">
                <a:latin typeface="Times New Roman" panose="02020603050405020304" pitchFamily="18" charset="0"/>
                <a:cs typeface="Times New Roman" panose="02020603050405020304" pitchFamily="18" charset="0"/>
              </a:rPr>
              <a:t>Tsinghua University</a:t>
            </a:r>
            <a:endParaRPr lang="zh-CN"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44634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AFA959-ED53-48FE-887C-1167D3706E7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87D6D61-CA3F-4AC2-909E-56BB8EC13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7AF1D2-F3C1-4D44-BD86-502EC730605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DEC87-49E6-4141-ACE2-C0D15D5D1208}" type="datetimeFigureOut">
              <a:rPr lang="en-GB" smtClean="0"/>
              <a:t>12/09/2019</a:t>
            </a:fld>
            <a:endParaRPr lang="en-GB"/>
          </a:p>
        </p:txBody>
      </p:sp>
      <p:sp>
        <p:nvSpPr>
          <p:cNvPr id="5" name="Footer Placeholder 4">
            <a:extLst>
              <a:ext uri="{FF2B5EF4-FFF2-40B4-BE49-F238E27FC236}">
                <a16:creationId xmlns:a16="http://schemas.microsoft.com/office/drawing/2014/main" id="{7FBDAD7F-0123-4A48-985B-AD21CBB1B34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412246-8D5A-4BE0-A474-20B99888929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&lt;#&gt;</a:t>
            </a:r>
          </a:p>
        </p:txBody>
      </p:sp>
    </p:spTree>
    <p:extLst>
      <p:ext uri="{BB962C8B-B14F-4D97-AF65-F5344CB8AC3E}">
        <p14:creationId xmlns:p14="http://schemas.microsoft.com/office/powerpoint/2010/main" val="926571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cs.google.com/spreadsheets/d/1Za95cno-q1xVQI62nmZIOXTOr8UNB2WafRjW3D_Zz-A/edit?usp=sharin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Za95cno-q1xVQI62nmZIOXTOr8UNB2WafRjW3D_Zz-A/edit?usp=shari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3822-3D2E-4E65-BEDD-393A8F5E5B49}"/>
              </a:ext>
            </a:extLst>
          </p:cNvPr>
          <p:cNvSpPr>
            <a:spLocks noGrp="1"/>
          </p:cNvSpPr>
          <p:nvPr>
            <p:ph type="title"/>
          </p:nvPr>
        </p:nvSpPr>
        <p:spPr/>
        <p:txBody>
          <a:bodyPr>
            <a:normAutofit/>
          </a:bodyPr>
          <a:lstStyle/>
          <a:p>
            <a:r>
              <a:rPr lang="en-GB" dirty="0"/>
              <a:t>HOUSING AND NEIGHBORHOOD WORKING GROUP</a:t>
            </a:r>
          </a:p>
        </p:txBody>
      </p:sp>
      <p:sp>
        <p:nvSpPr>
          <p:cNvPr id="3" name="Content Placeholder 2">
            <a:extLst>
              <a:ext uri="{FF2B5EF4-FFF2-40B4-BE49-F238E27FC236}">
                <a16:creationId xmlns:a16="http://schemas.microsoft.com/office/drawing/2014/main" id="{B39A6935-8117-47F1-BA0B-501D20E4D62E}"/>
              </a:ext>
            </a:extLst>
          </p:cNvPr>
          <p:cNvSpPr>
            <a:spLocks noGrp="1"/>
          </p:cNvSpPr>
          <p:nvPr>
            <p:ph idx="1"/>
          </p:nvPr>
        </p:nvSpPr>
        <p:spPr>
          <a:xfrm>
            <a:off x="225503" y="1180918"/>
            <a:ext cx="5934292" cy="5404071"/>
          </a:xfrm>
        </p:spPr>
        <p:txBody>
          <a:bodyPr>
            <a:noAutofit/>
          </a:bodyPr>
          <a:lstStyle/>
          <a:p>
            <a:pPr marL="0" indent="0">
              <a:buNone/>
            </a:pPr>
            <a:r>
              <a:rPr lang="en-GB" sz="1800" b="1" dirty="0" smtClean="0"/>
              <a:t>Call #2 Recap (8 August 2019)</a:t>
            </a:r>
            <a:endParaRPr lang="en-US" sz="1800" dirty="0" smtClean="0"/>
          </a:p>
          <a:p>
            <a:pPr lvl="0"/>
            <a:r>
              <a:rPr lang="en-US" sz="1400" b="1" dirty="0"/>
              <a:t>Brief presentation by Y. Long – work in progress by neighborhood &amp; health team</a:t>
            </a:r>
          </a:p>
          <a:p>
            <a:pPr lvl="1"/>
            <a:r>
              <a:rPr lang="en-US" sz="1400" dirty="0"/>
              <a:t>Relationship between neighborhood and housing outcomes</a:t>
            </a:r>
          </a:p>
          <a:p>
            <a:pPr lvl="1"/>
            <a:r>
              <a:rPr lang="en-US" sz="1400" dirty="0"/>
              <a:t>Definition of neighborhood by each city, potential pathways and relationship to health outcomes</a:t>
            </a:r>
          </a:p>
          <a:p>
            <a:pPr lvl="1"/>
            <a:r>
              <a:rPr lang="en-US" sz="1400" dirty="0"/>
              <a:t>Development of framework for neighborhood (transportation, work, leisure, social media…)</a:t>
            </a:r>
          </a:p>
          <a:p>
            <a:pPr lvl="1"/>
            <a:r>
              <a:rPr lang="en-US" sz="1400" dirty="0"/>
              <a:t>Density measures, floor area ratio, diversity performance, diversity from function, playability, walkability, streetscapes, </a:t>
            </a:r>
            <a:r>
              <a:rPr lang="en-US" sz="1400" dirty="0" err="1"/>
              <a:t>greenspace</a:t>
            </a:r>
            <a:r>
              <a:rPr lang="en-US" sz="1400" dirty="0"/>
              <a:t>, distance to transit</a:t>
            </a:r>
          </a:p>
          <a:p>
            <a:pPr lvl="0"/>
            <a:r>
              <a:rPr lang="en-US" sz="1400" b="1" dirty="0"/>
              <a:t>Operationalizing housing/neighborhood and health frameworks </a:t>
            </a:r>
          </a:p>
          <a:p>
            <a:pPr lvl="2"/>
            <a:r>
              <a:rPr lang="en-US" sz="1400" dirty="0"/>
              <a:t>What are the outcomes that can be collapsed together?</a:t>
            </a:r>
          </a:p>
          <a:p>
            <a:pPr lvl="3"/>
            <a:r>
              <a:rPr lang="en-US" sz="1400" dirty="0"/>
              <a:t>i.e. High/low temperatures into thermal comfort</a:t>
            </a:r>
          </a:p>
          <a:p>
            <a:pPr lvl="2"/>
            <a:r>
              <a:rPr lang="en-US" sz="1400" dirty="0"/>
              <a:t>Which ones are missing? i.e. noise</a:t>
            </a:r>
          </a:p>
          <a:p>
            <a:pPr lvl="2"/>
            <a:r>
              <a:rPr lang="en-US" sz="1400" dirty="0"/>
              <a:t>Which ones should not be here?</a:t>
            </a:r>
          </a:p>
          <a:p>
            <a:pPr lvl="2"/>
            <a:r>
              <a:rPr lang="en-US" sz="1400" dirty="0"/>
              <a:t>Which ones belong to neighborhood? i.e. pollutants of outdoor origin </a:t>
            </a:r>
          </a:p>
          <a:p>
            <a:r>
              <a:rPr lang="en-US" sz="1400" b="1" dirty="0"/>
              <a:t>Assessment of city data sources: </a:t>
            </a:r>
            <a:r>
              <a:rPr lang="en-US" sz="1400" dirty="0"/>
              <a:t>Creation of a consistent database for the relevant housing and neighborhood variables</a:t>
            </a:r>
          </a:p>
          <a:p>
            <a:pPr lvl="2"/>
            <a:r>
              <a:rPr lang="en-US" sz="1400" dirty="0"/>
              <a:t>Starting with set of candidate variables that can be implemented in other cities</a:t>
            </a:r>
          </a:p>
          <a:p>
            <a:pPr lvl="2"/>
            <a:r>
              <a:rPr lang="en-US" sz="1400" dirty="0"/>
              <a:t>What it is that is relevant to quality? Measures of </a:t>
            </a:r>
            <a:r>
              <a:rPr lang="en-US" sz="1400" dirty="0" smtClean="0"/>
              <a:t>quality</a:t>
            </a:r>
            <a:endParaRPr lang="en-US" sz="1400" dirty="0"/>
          </a:p>
        </p:txBody>
      </p:sp>
      <p:sp>
        <p:nvSpPr>
          <p:cNvPr id="4" name="Rectangle 3"/>
          <p:cNvSpPr/>
          <p:nvPr/>
        </p:nvSpPr>
        <p:spPr>
          <a:xfrm>
            <a:off x="6563325" y="1444435"/>
            <a:ext cx="5417266" cy="4739759"/>
          </a:xfrm>
          <a:prstGeom prst="rect">
            <a:avLst/>
          </a:prstGeom>
        </p:spPr>
        <p:txBody>
          <a:bodyPr wrap="square">
            <a:spAutoFit/>
          </a:bodyPr>
          <a:lstStyle/>
          <a:p>
            <a:pPr marL="342900" lvl="0" indent="-342900">
              <a:buFont typeface="Arial"/>
              <a:buChar char="•"/>
            </a:pPr>
            <a:r>
              <a:rPr lang="en-US" sz="1400" b="1" dirty="0"/>
              <a:t>Do cities want to work on cost? </a:t>
            </a:r>
            <a:r>
              <a:rPr lang="en-US" sz="1400" dirty="0"/>
              <a:t>(affordability) Is data on housing costs available?</a:t>
            </a:r>
          </a:p>
          <a:p>
            <a:pPr marL="800100" lvl="1" indent="-342900">
              <a:buFont typeface="Arial"/>
              <a:buChar char="•"/>
            </a:pPr>
            <a:r>
              <a:rPr lang="en-US" sz="1400" dirty="0"/>
              <a:t>Work from Dr. Paul Kershaw (Emily’s suggestion)</a:t>
            </a:r>
          </a:p>
          <a:p>
            <a:pPr marL="800100" lvl="1" indent="-342900">
              <a:buFont typeface="Arial"/>
              <a:buChar char="•"/>
            </a:pPr>
            <a:r>
              <a:rPr lang="en-US" sz="1400" dirty="0"/>
              <a:t>Check for availability of data</a:t>
            </a:r>
          </a:p>
          <a:p>
            <a:pPr marL="342900" lvl="0" indent="-342900">
              <a:buFont typeface="Arial"/>
              <a:buChar char="•"/>
            </a:pPr>
            <a:r>
              <a:rPr lang="en-US" sz="1400" dirty="0"/>
              <a:t>Empiricism and policy relevance</a:t>
            </a:r>
          </a:p>
          <a:p>
            <a:pPr marL="342900" lvl="0" indent="-342900">
              <a:buFont typeface="Arial"/>
              <a:buChar char="•"/>
            </a:pPr>
            <a:endParaRPr lang="en-US" sz="1400" dirty="0" smtClean="0"/>
          </a:p>
          <a:p>
            <a:pPr marL="342900" lvl="0" indent="-342900">
              <a:buFont typeface="Arial"/>
              <a:buChar char="•"/>
            </a:pPr>
            <a:r>
              <a:rPr lang="en-US" sz="1400" b="1" dirty="0" smtClean="0"/>
              <a:t>Discussion </a:t>
            </a:r>
            <a:r>
              <a:rPr lang="en-US" sz="1400" b="1" dirty="0"/>
              <a:t>on goals for working group:</a:t>
            </a:r>
          </a:p>
          <a:p>
            <a:pPr marL="800100" lvl="1" indent="-342900">
              <a:buFont typeface="Arial"/>
              <a:buChar char="•"/>
            </a:pPr>
            <a:r>
              <a:rPr lang="en-US" sz="1400" dirty="0"/>
              <a:t>Concerns on how housing/neighborhood and health frameworks will be used</a:t>
            </a:r>
          </a:p>
          <a:p>
            <a:pPr marL="800100" lvl="1" indent="-342900">
              <a:buFont typeface="Arial"/>
              <a:buChar char="•"/>
            </a:pPr>
            <a:r>
              <a:rPr lang="en-US" sz="1400" dirty="0"/>
              <a:t>What to measure and in what form in a city and what data sources</a:t>
            </a:r>
            <a:r>
              <a:rPr lang="en-US" sz="1400" dirty="0" smtClean="0"/>
              <a:t>?</a:t>
            </a:r>
            <a:endParaRPr lang="en-US" sz="1400" dirty="0"/>
          </a:p>
          <a:p>
            <a:pPr marL="800100" lvl="1" indent="-342900">
              <a:buFont typeface="Arial"/>
              <a:buChar char="•"/>
            </a:pPr>
            <a:endParaRPr lang="en-US" sz="1400" dirty="0"/>
          </a:p>
          <a:p>
            <a:r>
              <a:rPr lang="en-US" b="1" dirty="0" smtClean="0"/>
              <a:t>Action </a:t>
            </a:r>
            <a:r>
              <a:rPr lang="en-US" b="1" dirty="0"/>
              <a:t>Items</a:t>
            </a:r>
            <a:endParaRPr lang="en-US" sz="1600" dirty="0"/>
          </a:p>
          <a:p>
            <a:r>
              <a:rPr lang="en-US" dirty="0"/>
              <a:t> </a:t>
            </a:r>
            <a:endParaRPr lang="en-US" sz="1400" dirty="0"/>
          </a:p>
          <a:p>
            <a:pPr lvl="0"/>
            <a:r>
              <a:rPr lang="en-US" sz="1400" b="1" dirty="0" smtClean="0"/>
              <a:t>Priority </a:t>
            </a:r>
            <a:r>
              <a:rPr lang="en-US" sz="1400" b="1" dirty="0"/>
              <a:t>1 for </a:t>
            </a:r>
            <a:r>
              <a:rPr lang="en-US" sz="1400" b="1" dirty="0" smtClean="0"/>
              <a:t>Everyone</a:t>
            </a:r>
            <a:r>
              <a:rPr lang="en-US" sz="1400" dirty="0" smtClean="0"/>
              <a:t>: </a:t>
            </a:r>
            <a:r>
              <a:rPr lang="en-US" sz="1400" dirty="0" smtClean="0">
                <a:hlinkClick r:id="rId2"/>
              </a:rPr>
              <a:t>Master document </a:t>
            </a:r>
            <a:r>
              <a:rPr lang="en-US" sz="1400" dirty="0" smtClean="0"/>
              <a:t>summarizing datasets </a:t>
            </a:r>
            <a:r>
              <a:rPr lang="en-US" sz="1400" dirty="0"/>
              <a:t>(Accra, Beijing, Dhaka, London, Vancouver). </a:t>
            </a:r>
          </a:p>
          <a:p>
            <a:endParaRPr lang="en-US" sz="1400" b="1" dirty="0" smtClean="0"/>
          </a:p>
          <a:p>
            <a:r>
              <a:rPr lang="en-US" sz="1400" b="1" dirty="0" smtClean="0"/>
              <a:t>Priority </a:t>
            </a:r>
            <a:r>
              <a:rPr lang="en-US" sz="1400" b="1" dirty="0"/>
              <a:t>2 for Everyone</a:t>
            </a:r>
            <a:r>
              <a:rPr lang="en-US" sz="1400" dirty="0"/>
              <a:t> </a:t>
            </a:r>
            <a:r>
              <a:rPr lang="en-US" sz="1400" dirty="0" smtClean="0"/>
              <a:t>Add related variables and source for each city.</a:t>
            </a:r>
            <a:endParaRPr lang="en-US" sz="1400" dirty="0"/>
          </a:p>
          <a:p>
            <a:pPr lvl="0"/>
            <a:endParaRPr lang="en-US" sz="1400" b="1" dirty="0" smtClean="0"/>
          </a:p>
          <a:p>
            <a:pPr lvl="0"/>
            <a:r>
              <a:rPr lang="en-US" sz="1400" b="1" dirty="0" smtClean="0"/>
              <a:t>Ying's </a:t>
            </a:r>
            <a:r>
              <a:rPr lang="en-US" sz="1400" b="1" dirty="0"/>
              <a:t>team</a:t>
            </a:r>
            <a:r>
              <a:rPr lang="en-US" sz="1400" dirty="0"/>
              <a:t> - L</a:t>
            </a:r>
            <a:r>
              <a:rPr lang="en-US" sz="1400" dirty="0" smtClean="0"/>
              <a:t>ist </a:t>
            </a:r>
            <a:r>
              <a:rPr lang="en-US" sz="1400" dirty="0"/>
              <a:t>of key issues (neighborhood) </a:t>
            </a:r>
            <a:r>
              <a:rPr lang="en-US" sz="1400" dirty="0" smtClean="0"/>
              <a:t>for</a:t>
            </a:r>
            <a:endParaRPr lang="en-US" sz="1400" dirty="0"/>
          </a:p>
        </p:txBody>
      </p:sp>
    </p:spTree>
    <p:extLst>
      <p:ext uri="{BB962C8B-B14F-4D97-AF65-F5344CB8AC3E}">
        <p14:creationId xmlns:p14="http://schemas.microsoft.com/office/powerpoint/2010/main" val="409244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Vancouver</a:t>
            </a:r>
            <a:endParaRPr lang="en-US" dirty="0"/>
          </a:p>
        </p:txBody>
      </p:sp>
      <p:pic>
        <p:nvPicPr>
          <p:cNvPr id="3" name="Picture 2" descr="Screenshot 2019-09-11 18.10.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317" y="0"/>
            <a:ext cx="9827349" cy="6858000"/>
          </a:xfrm>
          <a:prstGeom prst="rect">
            <a:avLst/>
          </a:prstGeom>
        </p:spPr>
      </p:pic>
    </p:spTree>
    <p:extLst>
      <p:ext uri="{BB962C8B-B14F-4D97-AF65-F5344CB8AC3E}">
        <p14:creationId xmlns:p14="http://schemas.microsoft.com/office/powerpoint/2010/main" val="3443723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968B-EE1D-4442-A6D3-D1A2FE6577AF}"/>
              </a:ext>
            </a:extLst>
          </p:cNvPr>
          <p:cNvSpPr>
            <a:spLocks noGrp="1"/>
          </p:cNvSpPr>
          <p:nvPr>
            <p:ph type="title"/>
          </p:nvPr>
        </p:nvSpPr>
        <p:spPr>
          <a:xfrm>
            <a:off x="253759" y="243300"/>
            <a:ext cx="11057709" cy="998493"/>
          </a:xfrm>
        </p:spPr>
        <p:txBody>
          <a:bodyPr/>
          <a:lstStyle/>
          <a:p>
            <a:r>
              <a:rPr lang="en-GB" dirty="0"/>
              <a:t>Overview</a:t>
            </a:r>
          </a:p>
        </p:txBody>
      </p:sp>
      <p:sp>
        <p:nvSpPr>
          <p:cNvPr id="4" name="AutoShape 8" descr="Image result for letters to a young farmer">
            <a:extLst>
              <a:ext uri="{FF2B5EF4-FFF2-40B4-BE49-F238E27FC236}">
                <a16:creationId xmlns:a16="http://schemas.microsoft.com/office/drawing/2014/main" id="{4E954BBE-CF02-4E99-9320-A4D65D569EC8}"/>
              </a:ext>
            </a:extLst>
          </p:cNvPr>
          <p:cNvSpPr>
            <a:spLocks noChangeAspect="1" noChangeArrowheads="1"/>
          </p:cNvSpPr>
          <p:nvPr/>
        </p:nvSpPr>
        <p:spPr bwMode="auto">
          <a:xfrm>
            <a:off x="530225" y="11741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letters to a young farmer">
            <a:extLst>
              <a:ext uri="{FF2B5EF4-FFF2-40B4-BE49-F238E27FC236}">
                <a16:creationId xmlns:a16="http://schemas.microsoft.com/office/drawing/2014/main" id="{AB2DFC2D-4E67-45C3-A333-1D529C7C42FC}"/>
              </a:ext>
            </a:extLst>
          </p:cNvPr>
          <p:cNvSpPr>
            <a:spLocks noChangeAspect="1" noChangeArrowheads="1"/>
          </p:cNvSpPr>
          <p:nvPr/>
        </p:nvSpPr>
        <p:spPr bwMode="auto">
          <a:xfrm>
            <a:off x="682625" y="26981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84374415"/>
              </p:ext>
            </p:extLst>
          </p:nvPr>
        </p:nvGraphicFramePr>
        <p:xfrm>
          <a:off x="0" y="2"/>
          <a:ext cx="12192000" cy="6857997"/>
        </p:xfrm>
        <a:graphic>
          <a:graphicData uri="http://schemas.openxmlformats.org/drawingml/2006/table">
            <a:tbl>
              <a:tblPr firstRow="1" firstCol="1" bandRow="1">
                <a:tableStyleId>{5C22544A-7EE6-4342-B048-85BDC9FD1C3A}</a:tableStyleId>
              </a:tblPr>
              <a:tblGrid>
                <a:gridCol w="3368217">
                  <a:extLst>
                    <a:ext uri="{9D8B030D-6E8A-4147-A177-3AD203B41FA5}">
                      <a16:colId xmlns:a16="http://schemas.microsoft.com/office/drawing/2014/main" val="4229951066"/>
                    </a:ext>
                  </a:extLst>
                </a:gridCol>
                <a:gridCol w="8823783">
                  <a:extLst>
                    <a:ext uri="{9D8B030D-6E8A-4147-A177-3AD203B41FA5}">
                      <a16:colId xmlns:a16="http://schemas.microsoft.com/office/drawing/2014/main" val="2339260105"/>
                    </a:ext>
                  </a:extLst>
                </a:gridCol>
              </a:tblGrid>
              <a:tr h="544118">
                <a:tc>
                  <a:txBody>
                    <a:bodyPr/>
                    <a:lstStyle/>
                    <a:p>
                      <a:pPr marL="0" marR="0" algn="ctr">
                        <a:lnSpc>
                          <a:spcPct val="107000"/>
                        </a:lnSpc>
                        <a:spcBef>
                          <a:spcPts val="0"/>
                        </a:spcBef>
                        <a:spcAft>
                          <a:spcPts val="0"/>
                        </a:spcAft>
                      </a:pPr>
                      <a:r>
                        <a:rPr lang="en-US" sz="2800" dirty="0">
                          <a:effectLst/>
                          <a:latin typeface="Calibri" panose="020F0502020204030204" pitchFamily="34" charset="0"/>
                          <a:cs typeface="Calibri" panose="020F0502020204030204" pitchFamily="34" charset="0"/>
                        </a:rPr>
                        <a:t>Issue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tc>
                  <a:txBody>
                    <a:bodyPr/>
                    <a:lstStyle/>
                    <a:p>
                      <a:pPr marL="0" marR="0" algn="ctr">
                        <a:lnSpc>
                          <a:spcPct val="107000"/>
                        </a:lnSpc>
                        <a:spcBef>
                          <a:spcPts val="0"/>
                        </a:spcBef>
                        <a:spcAft>
                          <a:spcPts val="0"/>
                        </a:spcAft>
                      </a:pPr>
                      <a:r>
                        <a:rPr lang="en-US" sz="2800" dirty="0">
                          <a:effectLst/>
                          <a:latin typeface="Calibri" panose="020F0502020204030204" pitchFamily="34" charset="0"/>
                          <a:cs typeface="Calibri" panose="020F0502020204030204" pitchFamily="34" charset="0"/>
                        </a:rPr>
                        <a:t>Key health </a:t>
                      </a:r>
                      <a:r>
                        <a:rPr lang="en-US" sz="2800" dirty="0" smtClean="0">
                          <a:effectLst/>
                          <a:latin typeface="Calibri" panose="020F0502020204030204" pitchFamily="34" charset="0"/>
                          <a:cs typeface="Calibri" panose="020F0502020204030204" pitchFamily="34" charset="0"/>
                        </a:rPr>
                        <a:t>effects</a:t>
                      </a:r>
                      <a:endParaRPr lang="en-US" sz="2800" dirty="0">
                        <a:effectLst/>
                        <a:latin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2180399677"/>
                  </a:ext>
                </a:extLst>
              </a:tr>
              <a:tr h="1051963">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Household air pollution </a:t>
                      </a:r>
                    </a:p>
                    <a:p>
                      <a:pPr marL="0" marR="0" lvl="0" algn="l">
                        <a:lnSpc>
                          <a:spcPct val="107000"/>
                        </a:lnSpc>
                        <a:spcBef>
                          <a:spcPts val="0"/>
                        </a:spcBef>
                        <a:spcAft>
                          <a:spcPts val="0"/>
                        </a:spcAft>
                      </a:pPr>
                      <a:r>
                        <a:rPr lang="en-US" sz="1400" b="0" dirty="0">
                          <a:effectLst/>
                          <a:latin typeface="Calibri" panose="020F0502020204030204" pitchFamily="34" charset="0"/>
                          <a:cs typeface="Calibri" panose="020F0502020204030204" pitchFamily="34" charset="0"/>
                        </a:rPr>
                        <a:t>[pollutants from stoves using kerosene, biomass (wood, animal dung and crop waste) and coal]</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Stroke, ischemic heart disease, chronic obstructive pulmonary disease (COPD) and lung cancer.  Close to half of deaths due to pneumonia among children under 5 years of age are caused by particulate matter (soot) inhaled from household air pollution. (WHO)</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246784978"/>
                  </a:ext>
                </a:extLst>
              </a:tr>
              <a:tr h="984515">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Environmental tobacco smoke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Cardiovascular and respiratory diseases, including coronary heart disease and lung cancer. In infants, ETS exposure raises the risk of sudden infant death syndrome. In pregnant women, it causes pregnancy complications and low birth weight. Second-hand smoke causes more than 1.2 million premature deaths per year, and 65,000 children die each year from illnesses attributable to second-hand smoke. (WHO)</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797403291"/>
                  </a:ext>
                </a:extLst>
              </a:tr>
              <a:tr h="984515">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Dampness and mold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Increased risk of respiratory symptoms, respiratory infections and exacerbation of asthma. Some evidence suggests increased risks of allergic rhinitis and asthma. Clinical evidence has shown that exposure to </a:t>
                      </a:r>
                      <a:r>
                        <a:rPr lang="en-US" sz="1400" dirty="0" err="1">
                          <a:effectLst/>
                          <a:latin typeface="Calibri" panose="020F0502020204030204" pitchFamily="34" charset="0"/>
                          <a:cs typeface="Calibri" panose="020F0502020204030204" pitchFamily="34" charset="0"/>
                        </a:rPr>
                        <a:t>mould</a:t>
                      </a:r>
                      <a:r>
                        <a:rPr lang="en-US" sz="1400" dirty="0">
                          <a:effectLst/>
                          <a:latin typeface="Calibri" panose="020F0502020204030204" pitchFamily="34" charset="0"/>
                          <a:cs typeface="Calibri" panose="020F0502020204030204" pitchFamily="34" charset="0"/>
                        </a:rPr>
                        <a:t> and other dampness-related microbial agents increases the risks of rare conditions, such as hypersensitivity pneumonitis, allergic </a:t>
                      </a:r>
                      <a:r>
                        <a:rPr lang="en-US" sz="1400" dirty="0" err="1">
                          <a:effectLst/>
                          <a:latin typeface="Calibri" panose="020F0502020204030204" pitchFamily="34" charset="0"/>
                          <a:cs typeface="Calibri" panose="020F0502020204030204" pitchFamily="34" charset="0"/>
                        </a:rPr>
                        <a:t>alveolitis</a:t>
                      </a:r>
                      <a:r>
                        <a:rPr lang="en-US" sz="1400" dirty="0">
                          <a:effectLst/>
                          <a:latin typeface="Calibri" panose="020F0502020204030204" pitchFamily="34" charset="0"/>
                          <a:cs typeface="Calibri" panose="020F0502020204030204" pitchFamily="34" charset="0"/>
                        </a:rPr>
                        <a:t>, chronic </a:t>
                      </a:r>
                      <a:r>
                        <a:rPr lang="en-US" sz="1400" dirty="0" err="1">
                          <a:effectLst/>
                          <a:latin typeface="Calibri" panose="020F0502020204030204" pitchFamily="34" charset="0"/>
                          <a:cs typeface="Calibri" panose="020F0502020204030204" pitchFamily="34" charset="0"/>
                        </a:rPr>
                        <a:t>rhinosinusitis</a:t>
                      </a:r>
                      <a:r>
                        <a:rPr lang="en-US" sz="1400" dirty="0">
                          <a:effectLst/>
                          <a:latin typeface="Calibri" panose="020F0502020204030204" pitchFamily="34" charset="0"/>
                          <a:cs typeface="Calibri" panose="020F0502020204030204" pitchFamily="34" charset="0"/>
                        </a:rPr>
                        <a:t> and allergic fungal</a:t>
                      </a:r>
                      <a:r>
                        <a:rPr lang="en-US" sz="1400" baseline="0" dirty="0">
                          <a:effectLst/>
                          <a:latin typeface="Calibri" panose="020F0502020204030204" pitchFamily="34" charset="0"/>
                          <a:cs typeface="Calibri" panose="020F0502020204030204" pitchFamily="34" charset="0"/>
                        </a:rPr>
                        <a:t> </a:t>
                      </a:r>
                      <a:r>
                        <a:rPr lang="en-US" sz="1400" dirty="0">
                          <a:effectLst/>
                          <a:latin typeface="Calibri" panose="020F0502020204030204" pitchFamily="34" charset="0"/>
                          <a:cs typeface="Calibri" panose="020F0502020204030204" pitchFamily="34" charset="0"/>
                        </a:rPr>
                        <a:t>sinusitis.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243274334"/>
                  </a:ext>
                </a:extLst>
              </a:tr>
              <a:tr h="984515">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Lead exposure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Wide range of toxic effects. Based on 2015 data, lead exposure is estimated to account for 12.4% of the global burden of idiopathic intellectual disability, 2.5% of the global burden of IHD, 2.4% of the global burden of stroke, 4.4% of hypertensive heart disease, 0.8% of rheumatic heart disease and 1.4% of other cardiovascular diseases worldwide.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103258902"/>
                  </a:ext>
                </a:extLst>
              </a:tr>
              <a:tr h="492257">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Overcrowding</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Close-contact infectious diseases (e.g., tuberculosis (TB), flu-related hospitalizations and illnesses, pneumonia, acute respiratory illness, respiratory syncytial virus, gastroenteritis and diarrheal diseases, etc.)</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001981444"/>
                  </a:ext>
                </a:extLst>
              </a:tr>
              <a:tr h="492257">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Low indoor temperatures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Respiratory morbidity and mortality (e.g., studies show association with lung function in asthmatics and those with COPD); Cardiovascular morbidity and mortality (e.g., studies show association with blood pressure)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04899450"/>
                  </a:ext>
                </a:extLst>
              </a:tr>
              <a:tr h="492257">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High indoor temperatures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All-cause mortality (outdoor temperature), heat stroke, hyperthermia, dehydration, hospital admission (cardiovascular and respiratory).  Climate-specific results widely observed.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858907453"/>
                  </a:ext>
                </a:extLst>
              </a:tr>
              <a:tr h="339343">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Injury hazards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Burns (home fires; smoke alarms); Injury in children (stair and safety gates; window guards)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105706625"/>
                  </a:ext>
                </a:extLst>
              </a:tr>
              <a:tr h="492257">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Water quality </a:t>
                      </a:r>
                      <a:r>
                        <a:rPr lang="en-US" sz="1400" b="0" dirty="0">
                          <a:effectLst/>
                          <a:latin typeface="Calibri" panose="020F0502020204030204" pitchFamily="34" charset="0"/>
                          <a:cs typeface="Calibri" panose="020F0502020204030204" pitchFamily="34" charset="0"/>
                        </a:rPr>
                        <a:t>(and poor sanitation)</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Infectious disease (cholera, </a:t>
                      </a:r>
                      <a:r>
                        <a:rPr lang="en-US" sz="1400" dirty="0" smtClean="0">
                          <a:effectLst/>
                          <a:latin typeface="Calibri" panose="020F0502020204030204" pitchFamily="34" charset="0"/>
                          <a:cs typeface="Calibri" panose="020F0502020204030204" pitchFamily="34" charset="0"/>
                        </a:rPr>
                        <a:t>diarrhea </a:t>
                      </a:r>
                      <a:r>
                        <a:rPr lang="en-US" sz="1400" dirty="0">
                          <a:effectLst/>
                          <a:latin typeface="Calibri" panose="020F0502020204030204" pitchFamily="34" charset="0"/>
                          <a:cs typeface="Calibri" panose="020F0502020204030204" pitchFamily="34" charset="0"/>
                        </a:rPr>
                        <a:t>illnesses, dysentery, hepatitis A, typhoid and polio); Pollutant-related disease (e.g., lead)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860475984"/>
                  </a:ext>
                </a:extLst>
              </a:tr>
            </a:tbl>
          </a:graphicData>
        </a:graphic>
      </p:graphicFrame>
    </p:spTree>
    <p:extLst>
      <p:ext uri="{BB962C8B-B14F-4D97-AF65-F5344CB8AC3E}">
        <p14:creationId xmlns:p14="http://schemas.microsoft.com/office/powerpoint/2010/main" val="166297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968B-EE1D-4442-A6D3-D1A2FE6577AF}"/>
              </a:ext>
            </a:extLst>
          </p:cNvPr>
          <p:cNvSpPr>
            <a:spLocks noGrp="1"/>
          </p:cNvSpPr>
          <p:nvPr>
            <p:ph type="title"/>
          </p:nvPr>
        </p:nvSpPr>
        <p:spPr>
          <a:xfrm>
            <a:off x="253759" y="243300"/>
            <a:ext cx="11057709" cy="998493"/>
          </a:xfrm>
        </p:spPr>
        <p:txBody>
          <a:bodyPr/>
          <a:lstStyle/>
          <a:p>
            <a:r>
              <a:rPr lang="en-GB" dirty="0"/>
              <a:t>Overview</a:t>
            </a:r>
          </a:p>
        </p:txBody>
      </p:sp>
      <p:sp>
        <p:nvSpPr>
          <p:cNvPr id="4" name="AutoShape 8" descr="Image result for letters to a young farmer">
            <a:extLst>
              <a:ext uri="{FF2B5EF4-FFF2-40B4-BE49-F238E27FC236}">
                <a16:creationId xmlns:a16="http://schemas.microsoft.com/office/drawing/2014/main" id="{4E954BBE-CF02-4E99-9320-A4D65D569EC8}"/>
              </a:ext>
            </a:extLst>
          </p:cNvPr>
          <p:cNvSpPr>
            <a:spLocks noChangeAspect="1" noChangeArrowheads="1"/>
          </p:cNvSpPr>
          <p:nvPr/>
        </p:nvSpPr>
        <p:spPr bwMode="auto">
          <a:xfrm>
            <a:off x="530225" y="11741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letters to a young farmer">
            <a:extLst>
              <a:ext uri="{FF2B5EF4-FFF2-40B4-BE49-F238E27FC236}">
                <a16:creationId xmlns:a16="http://schemas.microsoft.com/office/drawing/2014/main" id="{AB2DFC2D-4E67-45C3-A333-1D529C7C42FC}"/>
              </a:ext>
            </a:extLst>
          </p:cNvPr>
          <p:cNvSpPr>
            <a:spLocks noChangeAspect="1" noChangeArrowheads="1"/>
          </p:cNvSpPr>
          <p:nvPr/>
        </p:nvSpPr>
        <p:spPr bwMode="auto">
          <a:xfrm>
            <a:off x="682625" y="26981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69295372"/>
              </p:ext>
            </p:extLst>
          </p:nvPr>
        </p:nvGraphicFramePr>
        <p:xfrm>
          <a:off x="14939" y="2"/>
          <a:ext cx="12192001" cy="4454906"/>
        </p:xfrm>
        <a:graphic>
          <a:graphicData uri="http://schemas.openxmlformats.org/drawingml/2006/table">
            <a:tbl>
              <a:tblPr firstRow="1" firstCol="1" bandRow="1">
                <a:tableStyleId>{5C22544A-7EE6-4342-B048-85BDC9FD1C3A}</a:tableStyleId>
              </a:tblPr>
              <a:tblGrid>
                <a:gridCol w="3396776">
                  <a:extLst>
                    <a:ext uri="{9D8B030D-6E8A-4147-A177-3AD203B41FA5}">
                      <a16:colId xmlns:a16="http://schemas.microsoft.com/office/drawing/2014/main" val="4229951066"/>
                    </a:ext>
                  </a:extLst>
                </a:gridCol>
                <a:gridCol w="5443941">
                  <a:extLst>
                    <a:ext uri="{9D8B030D-6E8A-4147-A177-3AD203B41FA5}">
                      <a16:colId xmlns:a16="http://schemas.microsoft.com/office/drawing/2014/main" val="2339260105"/>
                    </a:ext>
                  </a:extLst>
                </a:gridCol>
                <a:gridCol w="3351284">
                  <a:extLst>
                    <a:ext uri="{9D8B030D-6E8A-4147-A177-3AD203B41FA5}">
                      <a16:colId xmlns:a16="http://schemas.microsoft.com/office/drawing/2014/main" val="20002"/>
                    </a:ext>
                  </a:extLst>
                </a:gridCol>
              </a:tblGrid>
              <a:tr h="533165">
                <a:tc>
                  <a:txBody>
                    <a:bodyPr/>
                    <a:lstStyle/>
                    <a:p>
                      <a:pPr marL="0" marR="0" algn="ctr">
                        <a:lnSpc>
                          <a:spcPct val="107000"/>
                        </a:lnSpc>
                        <a:spcBef>
                          <a:spcPts val="0"/>
                        </a:spcBef>
                        <a:spcAft>
                          <a:spcPts val="0"/>
                        </a:spcAft>
                      </a:pPr>
                      <a:r>
                        <a:rPr lang="en-US" sz="2800" dirty="0">
                          <a:effectLst/>
                          <a:latin typeface="Calibri" panose="020F0502020204030204" pitchFamily="34" charset="0"/>
                          <a:cs typeface="Calibri" panose="020F0502020204030204" pitchFamily="34" charset="0"/>
                        </a:rPr>
                        <a:t>Issue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tc>
                  <a:txBody>
                    <a:bodyPr/>
                    <a:lstStyle/>
                    <a:p>
                      <a:pPr marL="0" marR="0" algn="ctr">
                        <a:lnSpc>
                          <a:spcPct val="107000"/>
                        </a:lnSpc>
                        <a:spcBef>
                          <a:spcPts val="0"/>
                        </a:spcBef>
                        <a:spcAft>
                          <a:spcPts val="0"/>
                        </a:spcAft>
                      </a:pPr>
                      <a:r>
                        <a:rPr lang="en-US" sz="2800" dirty="0" smtClean="0">
                          <a:effectLst/>
                          <a:latin typeface="Calibri" panose="020F0502020204030204" pitchFamily="34" charset="0"/>
                          <a:cs typeface="Calibri" panose="020F0502020204030204" pitchFamily="34" charset="0"/>
                        </a:rPr>
                        <a:t>Variables </a:t>
                      </a:r>
                      <a:r>
                        <a:rPr lang="en-US" sz="2800" b="0" dirty="0" smtClean="0">
                          <a:effectLst/>
                          <a:latin typeface="Calibri" panose="020F0502020204030204" pitchFamily="34" charset="0"/>
                          <a:cs typeface="Calibri" panose="020F0502020204030204" pitchFamily="34" charset="0"/>
                        </a:rPr>
                        <a:t>(by household)</a:t>
                      </a:r>
                      <a:endParaRPr lang="en-US" sz="2800" b="0" dirty="0">
                        <a:effectLst/>
                        <a:latin typeface="Calibri" panose="020F0502020204030204" pitchFamily="34" charset="0"/>
                        <a:cs typeface="Calibri" panose="020F0502020204030204" pitchFamily="34" charset="0"/>
                      </a:endParaRPr>
                    </a:p>
                  </a:txBody>
                  <a:tcPr marL="38687" marR="38687" marT="0" marB="0"/>
                </a:tc>
                <a:tc>
                  <a:txBody>
                    <a:bodyPr/>
                    <a:lstStyle/>
                    <a:p>
                      <a:pPr marL="0" marR="0" algn="ctr">
                        <a:lnSpc>
                          <a:spcPct val="107000"/>
                        </a:lnSpc>
                        <a:spcBef>
                          <a:spcPts val="0"/>
                        </a:spcBef>
                        <a:spcAft>
                          <a:spcPts val="0"/>
                        </a:spcAft>
                      </a:pPr>
                      <a:r>
                        <a:rPr lang="en-US" sz="2800" dirty="0" smtClean="0">
                          <a:effectLst/>
                          <a:latin typeface="Calibri" panose="020F0502020204030204" pitchFamily="34" charset="0"/>
                          <a:cs typeface="Calibri" panose="020F0502020204030204" pitchFamily="34" charset="0"/>
                        </a:rPr>
                        <a:t>Data Source</a:t>
                      </a:r>
                      <a:endParaRPr lang="en-US" sz="2800" dirty="0">
                        <a:effectLst/>
                        <a:latin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2180399677"/>
                  </a:ext>
                </a:extLst>
              </a:tr>
              <a:tr h="766715">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Household air pollution </a:t>
                      </a:r>
                    </a:p>
                    <a:p>
                      <a:pPr marL="0" marR="0" lvl="0" algn="l">
                        <a:lnSpc>
                          <a:spcPct val="107000"/>
                        </a:lnSpc>
                        <a:spcBef>
                          <a:spcPts val="0"/>
                        </a:spcBef>
                        <a:spcAft>
                          <a:spcPts val="0"/>
                        </a:spcAft>
                      </a:pPr>
                      <a:r>
                        <a:rPr lang="en-US" sz="1400" b="0" dirty="0">
                          <a:effectLst/>
                          <a:latin typeface="Calibri" panose="020F0502020204030204" pitchFamily="34" charset="0"/>
                          <a:cs typeface="Calibri" panose="020F0502020204030204" pitchFamily="34" charset="0"/>
                        </a:rPr>
                        <a:t>[pollutants from stoves using kerosene, biomass (wood, </a:t>
                      </a:r>
                      <a:r>
                        <a:rPr lang="en-US" sz="1400" b="0" dirty="0" smtClean="0">
                          <a:effectLst/>
                          <a:latin typeface="Calibri" panose="020F0502020204030204" pitchFamily="34" charset="0"/>
                          <a:cs typeface="Calibri" panose="020F0502020204030204" pitchFamily="34" charset="0"/>
                        </a:rPr>
                        <a:t>dung </a:t>
                      </a:r>
                      <a:r>
                        <a:rPr lang="en-US" sz="1400" b="0" dirty="0">
                          <a:effectLst/>
                          <a:latin typeface="Calibri" panose="020F0502020204030204" pitchFamily="34" charset="0"/>
                          <a:cs typeface="Calibri" panose="020F0502020204030204" pitchFamily="34" charset="0"/>
                        </a:rPr>
                        <a:t>and crop waste) </a:t>
                      </a:r>
                      <a:r>
                        <a:rPr lang="en-US" sz="1400" b="0" dirty="0" smtClean="0">
                          <a:effectLst/>
                          <a:latin typeface="Calibri" panose="020F0502020204030204" pitchFamily="34" charset="0"/>
                          <a:cs typeface="Calibri" panose="020F0502020204030204" pitchFamily="34" charset="0"/>
                        </a:rPr>
                        <a:t>coal</a:t>
                      </a:r>
                      <a:r>
                        <a:rPr lang="en-US" sz="1400" b="0" dirty="0">
                          <a:effectLst/>
                          <a:latin typeface="Calibri" panose="020F0502020204030204" pitchFamily="34" charset="0"/>
                          <a:cs typeface="Calibri" panose="020F0502020204030204" pitchFamily="34" charset="0"/>
                        </a:rPr>
                        <a:t>]</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{COOKING_FUEL</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COOKING_SPACE</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RUBBISH</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disposal;</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LIQUID_WASTE</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disposal</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 }1</a:t>
                      </a:r>
                    </a:p>
                    <a:p>
                      <a:pPr marL="0" marR="0">
                        <a:lnSpc>
                          <a:spcPct val="107000"/>
                        </a:lnSpc>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{Cooking fuel} </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2</a:t>
                      </a:r>
                    </a:p>
                    <a:p>
                      <a:pPr marL="0" marR="0">
                        <a:lnSpc>
                          <a:spcPct val="107000"/>
                        </a:lnSpc>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{Clean Fuels SDG 7.2.1} </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3</a:t>
                      </a:r>
                      <a:endParaRPr lang="en-US" sz="1200" baseline="0" dirty="0" smtClean="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1 - Ghana Population and Housing Census 2010.</a:t>
                      </a: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2 - Ghana Demographic and Health Survey 2014.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3 - UNICEF Multiple Indicator Cluster Survey (MICS)</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2017-18.</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246784978"/>
                  </a:ext>
                </a:extLst>
              </a:tr>
              <a:tr h="399015">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Environmental tobacco smoke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{Frequency of smoking in the home (incl. </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second hand smoke); </a:t>
                      </a:r>
                      <a:r>
                        <a:rPr lang="en-US" sz="1200" dirty="0" smtClean="0">
                          <a:effectLst/>
                          <a:latin typeface="Calibri" panose="020F0502020204030204" pitchFamily="34" charset="0"/>
                          <a:ea typeface="Calibri" panose="020F0502020204030204" pitchFamily="34" charset="0"/>
                          <a:cs typeface="Calibri" panose="020F0502020204030204" pitchFamily="34" charset="0"/>
                        </a:rPr>
                        <a:t>Mother’s smoking status (cigarettes</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/tobacco); </a:t>
                      </a:r>
                      <a:r>
                        <a:rPr lang="en-US" sz="1200" dirty="0" smtClean="0">
                          <a:effectLst/>
                          <a:latin typeface="Calibri" panose="020F0502020204030204" pitchFamily="34" charset="0"/>
                          <a:ea typeface="Calibri" panose="020F0502020204030204" pitchFamily="34" charset="0"/>
                          <a:cs typeface="Calibri" panose="020F0502020204030204" pitchFamily="34" charset="0"/>
                        </a:rPr>
                        <a:t>Smoking status (cigarettes</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/tobacco); </a:t>
                      </a:r>
                      <a:r>
                        <a:rPr lang="en-US" sz="1200" dirty="0" smtClean="0">
                          <a:effectLst/>
                          <a:latin typeface="Calibri" panose="020F0502020204030204" pitchFamily="34" charset="0"/>
                          <a:ea typeface="Calibri" panose="020F0502020204030204" pitchFamily="34" charset="0"/>
                          <a:cs typeface="Calibri" panose="020F0502020204030204" pitchFamily="34" charset="0"/>
                        </a:rPr>
                        <a:t>Uses tobacco} </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1</a:t>
                      </a:r>
                      <a:endParaRPr lang="en-US" sz="1200" baseline="30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1- Ghana Demographic and Health Survey 2014.  </a:t>
                      </a:r>
                    </a:p>
                  </a:txBody>
                  <a:tcPr marL="38687" marR="38687" marT="0" marB="0"/>
                </a:tc>
                <a:extLst>
                  <a:ext uri="{0D108BD9-81ED-4DB2-BD59-A6C34878D82A}">
                    <a16:rowId xmlns:a16="http://schemas.microsoft.com/office/drawing/2014/main" val="1797403291"/>
                  </a:ext>
                </a:extLst>
              </a:tr>
              <a:tr h="997537">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Overcrowding</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{ROOMS household occupy; BEDROOMS household occupy;</a:t>
                      </a: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SHARING of sleeping room with other </a:t>
                      </a:r>
                      <a:r>
                        <a:rPr lang="en-US" sz="1200" dirty="0" err="1" smtClean="0">
                          <a:effectLst/>
                          <a:latin typeface="Calibri" panose="020F0502020204030204" pitchFamily="34" charset="0"/>
                          <a:ea typeface="Calibri" panose="020F0502020204030204" pitchFamily="34" charset="0"/>
                          <a:cs typeface="Calibri" panose="020F0502020204030204" pitchFamily="34" charset="0"/>
                        </a:rPr>
                        <a:t>hholds</a:t>
                      </a:r>
                      <a:r>
                        <a:rPr lang="en-US" sz="1200" dirty="0" smtClean="0">
                          <a:effectLst/>
                          <a:latin typeface="Calibri" panose="020F0502020204030204" pitchFamily="34" charset="0"/>
                          <a:ea typeface="Calibri" panose="020F0502020204030204" pitchFamily="34" charset="0"/>
                          <a:cs typeface="Calibri" panose="020F0502020204030204" pitchFamily="34" charset="0"/>
                        </a:rPr>
                        <a:t>; SHARING sleeping room; ENUMMALESFEMALES total persons; YEARS_RESIDENT, SINCEBIRTH; HOUSEHOLD TYPE; DWELLING TYPE; TENURE; OWNERSHIP} </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1</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{Share facilities with other households; Number of households sharing toilet; Number of rooms used for sleeping; Babies in the household; Other non-family members in household; Other temporal visitors in household} </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2</a:t>
                      </a:r>
                    </a:p>
                    <a:p>
                      <a:pPr marL="0" marR="0">
                        <a:lnSpc>
                          <a:spcPct val="107000"/>
                        </a:lnSpc>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{Household composition, Number of usual members}</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3</a:t>
                      </a:r>
                      <a:endParaRPr lang="en-US" sz="1200" baseline="0" dirty="0" smtClean="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1- Ghana Population and Housing Census 2010.</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2-</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Ghana Maternal Health Survey 2017.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3- Ghana Demographic and Health Survey 2014.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001981444"/>
                  </a:ext>
                </a:extLst>
              </a:tr>
              <a:tr h="798030">
                <a:tc>
                  <a:txBody>
                    <a:bodyPr/>
                    <a:lstStyle/>
                    <a:p>
                      <a:pPr marL="0" marR="0" lvl="0" algn="l">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Water quality </a:t>
                      </a:r>
                      <a:r>
                        <a:rPr lang="en-US" sz="1400" b="0" dirty="0">
                          <a:effectLst/>
                          <a:latin typeface="Calibri" panose="020F0502020204030204" pitchFamily="34" charset="0"/>
                          <a:cs typeface="Calibri" panose="020F0502020204030204" pitchFamily="34" charset="0"/>
                        </a:rPr>
                        <a:t>(and poor sanitation)</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{WATER_DRINKING; WATER_SOURCE; TOILET; SHARING TOILET; SHARING TOILET Number of households}</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1 </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{Drinking water source; Water source for cooking/</a:t>
                      </a:r>
                      <a:r>
                        <a:rPr lang="en-US" sz="1200" dirty="0" err="1" smtClean="0">
                          <a:effectLst/>
                          <a:latin typeface="Calibri" panose="020F0502020204030204" pitchFamily="34" charset="0"/>
                          <a:ea typeface="Calibri" panose="020F0502020204030204" pitchFamily="34" charset="0"/>
                          <a:cs typeface="Calibri" panose="020F0502020204030204" pitchFamily="34" charset="0"/>
                        </a:rPr>
                        <a:t>handwashing</a:t>
                      </a:r>
                      <a:r>
                        <a:rPr lang="en-US" sz="1200" dirty="0" smtClean="0">
                          <a:effectLst/>
                          <a:latin typeface="Calibri" panose="020F0502020204030204" pitchFamily="34" charset="0"/>
                          <a:ea typeface="Calibri" panose="020F0502020204030204" pitchFamily="34" charset="0"/>
                          <a:cs typeface="Calibri" panose="020F0502020204030204" pitchFamily="34" charset="0"/>
                        </a:rPr>
                        <a:t>; Location water source} </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2</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{Basic Drinking Water, Sanitation  &amp; Hygiene Services (SDG 1.4.1/6.2.1)}</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 3 </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{D</a:t>
                      </a:r>
                      <a:r>
                        <a:rPr lang="en-US" sz="1200" dirty="0" smtClean="0">
                          <a:effectLst/>
                          <a:latin typeface="Calibri" panose="020F0502020204030204" pitchFamily="34" charset="0"/>
                          <a:ea typeface="Calibri" panose="020F0502020204030204" pitchFamily="34" charset="0"/>
                          <a:cs typeface="Calibri" panose="020F0502020204030204" pitchFamily="34" charset="0"/>
                        </a:rPr>
                        <a:t>rinking water source; water</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cooking/</a:t>
                      </a:r>
                      <a:r>
                        <a:rPr lang="en-US" sz="1200" dirty="0" err="1" smtClean="0">
                          <a:effectLst/>
                          <a:latin typeface="Calibri" panose="020F0502020204030204" pitchFamily="34" charset="0"/>
                          <a:ea typeface="Calibri" panose="020F0502020204030204" pitchFamily="34" charset="0"/>
                          <a:cs typeface="Calibri" panose="020F0502020204030204" pitchFamily="34" charset="0"/>
                        </a:rPr>
                        <a:t>handwashing</a:t>
                      </a:r>
                      <a:r>
                        <a:rPr lang="en-US" sz="1200" dirty="0" smtClean="0">
                          <a:effectLst/>
                          <a:latin typeface="Calibri" panose="020F0502020204030204" pitchFamily="34" charset="0"/>
                          <a:ea typeface="Calibri" panose="020F0502020204030204" pitchFamily="34" charset="0"/>
                          <a:cs typeface="Calibri" panose="020F0502020204030204" pitchFamily="34" charset="0"/>
                        </a:rPr>
                        <a:t>; Source Location; Time to obtain drinking water; treatment drinking</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water}</a:t>
                      </a:r>
                      <a:r>
                        <a:rPr lang="en-US" sz="1200" baseline="30000" dirty="0" smtClean="0">
                          <a:effectLst/>
                          <a:latin typeface="Calibri" panose="020F0502020204030204" pitchFamily="34" charset="0"/>
                          <a:ea typeface="Calibri" panose="020F0502020204030204" pitchFamily="34" charset="0"/>
                          <a:cs typeface="Calibri" panose="020F0502020204030204" pitchFamily="34" charset="0"/>
                        </a:rPr>
                        <a:t>4</a:t>
                      </a:r>
                    </a:p>
                  </a:txBody>
                  <a:tcPr marL="38687" marR="3868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1- Ghana Population and Housing Census 2010.</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2-</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Ghana Maternal Health Survey 2017.  </a:t>
                      </a: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3- UNICEF MICS</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2017-18.</a:t>
                      </a:r>
                    </a:p>
                    <a:p>
                      <a:pPr marL="0" marR="0">
                        <a:lnSpc>
                          <a:spcPct val="107000"/>
                        </a:lnSpc>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4- </a:t>
                      </a:r>
                      <a:r>
                        <a:rPr lang="en-US" sz="1200" dirty="0" smtClean="0">
                          <a:effectLst/>
                          <a:latin typeface="Calibri" panose="020F0502020204030204" pitchFamily="34" charset="0"/>
                          <a:ea typeface="Calibri" panose="020F0502020204030204" pitchFamily="34" charset="0"/>
                          <a:cs typeface="Calibri" panose="020F0502020204030204" pitchFamily="34" charset="0"/>
                        </a:rPr>
                        <a:t>Ghana Demographic and Health Survey 2014.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18604759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77868979"/>
              </p:ext>
            </p:extLst>
          </p:nvPr>
        </p:nvGraphicFramePr>
        <p:xfrm>
          <a:off x="-1" y="5319264"/>
          <a:ext cx="12192001" cy="598522"/>
        </p:xfrm>
        <a:graphic>
          <a:graphicData uri="http://schemas.openxmlformats.org/drawingml/2006/table">
            <a:tbl>
              <a:tblPr firstRow="1" firstCol="1" bandRow="1">
                <a:tableStyleId>{5C22544A-7EE6-4342-B048-85BDC9FD1C3A}</a:tableStyleId>
              </a:tblPr>
              <a:tblGrid>
                <a:gridCol w="3396776">
                  <a:extLst>
                    <a:ext uri="{9D8B030D-6E8A-4147-A177-3AD203B41FA5}">
                      <a16:colId xmlns:a16="http://schemas.microsoft.com/office/drawing/2014/main" val="3248707602"/>
                    </a:ext>
                  </a:extLst>
                </a:gridCol>
                <a:gridCol w="5443941">
                  <a:extLst>
                    <a:ext uri="{9D8B030D-6E8A-4147-A177-3AD203B41FA5}">
                      <a16:colId xmlns:a16="http://schemas.microsoft.com/office/drawing/2014/main" val="2990197949"/>
                    </a:ext>
                  </a:extLst>
                </a:gridCol>
                <a:gridCol w="3351284">
                  <a:extLst>
                    <a:ext uri="{9D8B030D-6E8A-4147-A177-3AD203B41FA5}">
                      <a16:colId xmlns:a16="http://schemas.microsoft.com/office/drawing/2014/main" val="2565891086"/>
                    </a:ext>
                  </a:extLst>
                </a:gridCol>
              </a:tblGrid>
              <a:tr h="598522">
                <a:tc>
                  <a:txBody>
                    <a:bodyPr/>
                    <a:lstStyle/>
                    <a:p>
                      <a:pPr marL="0" marR="0" lvl="0" algn="l">
                        <a:lnSpc>
                          <a:spcPct val="107000"/>
                        </a:lnSpc>
                        <a:spcBef>
                          <a:spcPts val="0"/>
                        </a:spcBef>
                        <a:spcAft>
                          <a:spcPts val="0"/>
                        </a:spcAft>
                      </a:pPr>
                      <a:r>
                        <a:rPr lang="en-US" sz="2000" dirty="0" smtClean="0">
                          <a:effectLst/>
                          <a:latin typeface="Calibri" panose="020F0502020204030204" pitchFamily="34" charset="0"/>
                          <a:cs typeface="Calibri" panose="020F0502020204030204" pitchFamily="34" charset="0"/>
                        </a:rPr>
                        <a:t>Structure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1">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{Outer WALLS</a:t>
                      </a:r>
                      <a:r>
                        <a:rPr lang="en-US" sz="12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 </a:t>
                      </a:r>
                      <a:r>
                        <a:rPr lang="en-US" sz="12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FLOOR material;</a:t>
                      </a:r>
                      <a:r>
                        <a:rPr lang="en-US" sz="12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ROOF</a:t>
                      </a:r>
                      <a:r>
                        <a:rPr lang="en-US" sz="12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 DWELLING TYPE}</a:t>
                      </a:r>
                      <a:r>
                        <a:rPr lang="en-US" sz="12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baseline="30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{Main floor material; Main roof material; Main wall material} </a:t>
                      </a:r>
                      <a:r>
                        <a:rPr lang="en-US" sz="1200" b="0" baseline="30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{Main floor material; Main roof material; Main wall material}</a:t>
                      </a:r>
                      <a:r>
                        <a:rPr lang="en-US" sz="12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baseline="30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687" marR="38687" marT="0" marB="0">
                    <a:solidFill>
                      <a:schemeClr val="accent3">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 Ghana Population and Housing Census 2010.</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 Ghana Demographic and Health Survey 2014.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 Ghana Maternal Health Survey 2017.  </a:t>
                      </a:r>
                    </a:p>
                  </a:txBody>
                  <a:tcPr marL="38687" marR="38687" marT="0" marB="0">
                    <a:solidFill>
                      <a:schemeClr val="accent3">
                        <a:lumMod val="20000"/>
                        <a:lumOff val="80000"/>
                      </a:schemeClr>
                    </a:solidFill>
                  </a:tcPr>
                </a:tc>
                <a:extLst>
                  <a:ext uri="{0D108BD9-81ED-4DB2-BD59-A6C34878D82A}">
                    <a16:rowId xmlns:a16="http://schemas.microsoft.com/office/drawing/2014/main" val="338924174"/>
                  </a:ext>
                </a:extLst>
              </a:tr>
            </a:tbl>
          </a:graphicData>
        </a:graphic>
      </p:graphicFrame>
      <p:sp>
        <p:nvSpPr>
          <p:cNvPr id="7" name="Rectangle 6"/>
          <p:cNvSpPr/>
          <p:nvPr/>
        </p:nvSpPr>
        <p:spPr>
          <a:xfrm>
            <a:off x="1372817" y="4445022"/>
            <a:ext cx="1807883" cy="400110"/>
          </a:xfrm>
          <a:prstGeom prst="rect">
            <a:avLst/>
          </a:prstGeom>
        </p:spPr>
        <p:txBody>
          <a:bodyPr wrap="square">
            <a:spAutoFit/>
          </a:bodyPr>
          <a:lstStyle/>
          <a:p>
            <a:r>
              <a:rPr lang="en-US" sz="2000" dirty="0" smtClean="0"/>
              <a:t>etc.</a:t>
            </a:r>
            <a:endParaRPr lang="en-US" sz="2000" dirty="0"/>
          </a:p>
        </p:txBody>
      </p:sp>
      <p:sp>
        <p:nvSpPr>
          <p:cNvPr id="8" name="Rectangle 7"/>
          <p:cNvSpPr/>
          <p:nvPr/>
        </p:nvSpPr>
        <p:spPr>
          <a:xfrm>
            <a:off x="1373872" y="5896499"/>
            <a:ext cx="1807883" cy="400110"/>
          </a:xfrm>
          <a:prstGeom prst="rect">
            <a:avLst/>
          </a:prstGeom>
        </p:spPr>
        <p:txBody>
          <a:bodyPr wrap="square">
            <a:spAutoFit/>
          </a:bodyPr>
          <a:lstStyle/>
          <a:p>
            <a:r>
              <a:rPr lang="en-US" sz="2000" dirty="0" smtClean="0"/>
              <a:t>etc.</a:t>
            </a:r>
            <a:endParaRPr lang="en-US" sz="2000" dirty="0"/>
          </a:p>
        </p:txBody>
      </p:sp>
    </p:spTree>
    <p:extLst>
      <p:ext uri="{BB962C8B-B14F-4D97-AF65-F5344CB8AC3E}">
        <p14:creationId xmlns:p14="http://schemas.microsoft.com/office/powerpoint/2010/main" val="59318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2" y="1195814"/>
            <a:ext cx="2836575" cy="2487186"/>
          </a:xfrm>
        </p:spPr>
        <p:txBody>
          <a:bodyPr>
            <a:normAutofit fontScale="90000"/>
          </a:bodyPr>
          <a:lstStyle/>
          <a:p>
            <a:r>
              <a:rPr lang="en-US" dirty="0"/>
              <a:t>Matching </a:t>
            </a:r>
            <a:r>
              <a:rPr lang="en-US" dirty="0" smtClean="0"/>
              <a:t>Variables to Health Outcomes </a:t>
            </a:r>
            <a:br>
              <a:rPr lang="en-US" dirty="0" smtClean="0"/>
            </a:br>
            <a:r>
              <a:rPr lang="en-US" dirty="0"/>
              <a:t/>
            </a:r>
            <a:br>
              <a:rPr lang="en-US" dirty="0"/>
            </a:br>
            <a:endParaRPr lang="en-US" dirty="0"/>
          </a:p>
        </p:txBody>
      </p:sp>
      <p:pic>
        <p:nvPicPr>
          <p:cNvPr id="5" name="Picture 4" descr="Screenshot 2019-09-11 18.16.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200" y="1135324"/>
            <a:ext cx="7112800" cy="5722676"/>
          </a:xfrm>
          <a:prstGeom prst="rect">
            <a:avLst/>
          </a:prstGeom>
        </p:spPr>
      </p:pic>
      <p:pic>
        <p:nvPicPr>
          <p:cNvPr id="4" name="Picture 3" descr="Screenshot 2019-09-11 18.12.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233" y="0"/>
            <a:ext cx="8455767" cy="640644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569754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 philosophy</a:t>
            </a:r>
            <a:endParaRPr lang="en-US" dirty="0"/>
          </a:p>
        </p:txBody>
      </p:sp>
      <p:sp>
        <p:nvSpPr>
          <p:cNvPr id="5" name="Right Arrow 4"/>
          <p:cNvSpPr/>
          <p:nvPr/>
        </p:nvSpPr>
        <p:spPr>
          <a:xfrm rot="16200000">
            <a:off x="74076" y="3551128"/>
            <a:ext cx="659018" cy="553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1369" y="5628944"/>
            <a:ext cx="5943600" cy="369332"/>
          </a:xfrm>
          <a:prstGeom prst="rect">
            <a:avLst/>
          </a:prstGeom>
          <a:solidFill>
            <a:schemeClr val="accent6">
              <a:lumMod val="20000"/>
              <a:lumOff val="80000"/>
            </a:schemeClr>
          </a:solidFill>
        </p:spPr>
        <p:txBody>
          <a:bodyPr wrap="square" rtlCol="0">
            <a:spAutoFit/>
          </a:bodyPr>
          <a:lstStyle/>
          <a:p>
            <a:r>
              <a:rPr lang="en-US" b="1" dirty="0" smtClean="0"/>
              <a:t>Minimum standards </a:t>
            </a:r>
            <a:r>
              <a:rPr lang="en-US" dirty="0" smtClean="0"/>
              <a:t>/ basic conditions / adequacy / …</a:t>
            </a:r>
            <a:endParaRPr lang="en-US" dirty="0"/>
          </a:p>
        </p:txBody>
      </p:sp>
      <p:sp>
        <p:nvSpPr>
          <p:cNvPr id="7" name="TextBox 6"/>
          <p:cNvSpPr txBox="1"/>
          <p:nvPr/>
        </p:nvSpPr>
        <p:spPr>
          <a:xfrm>
            <a:off x="811369" y="4660883"/>
            <a:ext cx="5943600" cy="369332"/>
          </a:xfrm>
          <a:prstGeom prst="rect">
            <a:avLst/>
          </a:prstGeom>
          <a:solidFill>
            <a:schemeClr val="accent6">
              <a:lumMod val="20000"/>
              <a:lumOff val="80000"/>
            </a:schemeClr>
          </a:solidFill>
        </p:spPr>
        <p:txBody>
          <a:bodyPr wrap="square" rtlCol="0">
            <a:spAutoFit/>
          </a:bodyPr>
          <a:lstStyle/>
          <a:p>
            <a:r>
              <a:rPr lang="en-US" dirty="0" smtClean="0"/>
              <a:t>Exposures / conditions / systems / …</a:t>
            </a:r>
            <a:endParaRPr lang="en-US" dirty="0"/>
          </a:p>
        </p:txBody>
      </p:sp>
      <p:sp>
        <p:nvSpPr>
          <p:cNvPr id="8" name="TextBox 7"/>
          <p:cNvSpPr txBox="1"/>
          <p:nvPr/>
        </p:nvSpPr>
        <p:spPr>
          <a:xfrm>
            <a:off x="811369" y="4176852"/>
            <a:ext cx="5943600" cy="369332"/>
          </a:xfrm>
          <a:prstGeom prst="rect">
            <a:avLst/>
          </a:prstGeom>
          <a:solidFill>
            <a:schemeClr val="accent6">
              <a:lumMod val="20000"/>
              <a:lumOff val="80000"/>
            </a:schemeClr>
          </a:solidFill>
        </p:spPr>
        <p:txBody>
          <a:bodyPr wrap="square" rtlCol="0">
            <a:spAutoFit/>
          </a:bodyPr>
          <a:lstStyle/>
          <a:p>
            <a:r>
              <a:rPr lang="en-US" dirty="0" smtClean="0"/>
              <a:t>Other aspirational goals… </a:t>
            </a:r>
            <a:endParaRPr lang="en-US" dirty="0"/>
          </a:p>
        </p:txBody>
      </p:sp>
      <p:sp>
        <p:nvSpPr>
          <p:cNvPr id="9" name="TextBox 8"/>
          <p:cNvSpPr txBox="1"/>
          <p:nvPr/>
        </p:nvSpPr>
        <p:spPr>
          <a:xfrm>
            <a:off x="811369" y="5144913"/>
            <a:ext cx="5943600" cy="369332"/>
          </a:xfrm>
          <a:prstGeom prst="rect">
            <a:avLst/>
          </a:prstGeom>
          <a:solidFill>
            <a:schemeClr val="accent6">
              <a:lumMod val="20000"/>
              <a:lumOff val="80000"/>
            </a:schemeClr>
          </a:solidFill>
        </p:spPr>
        <p:txBody>
          <a:bodyPr wrap="square" rtlCol="0">
            <a:spAutoFit/>
          </a:bodyPr>
          <a:lstStyle/>
          <a:p>
            <a:r>
              <a:rPr lang="en-US" dirty="0" smtClean="0"/>
              <a:t>Occupancy / function / maintenance of systems / …</a:t>
            </a:r>
            <a:endParaRPr lang="en-US" dirty="0"/>
          </a:p>
        </p:txBody>
      </p:sp>
      <p:sp>
        <p:nvSpPr>
          <p:cNvPr id="10" name="TextBox 9"/>
          <p:cNvSpPr txBox="1"/>
          <p:nvPr/>
        </p:nvSpPr>
        <p:spPr>
          <a:xfrm>
            <a:off x="7945728" y="6079410"/>
            <a:ext cx="1687084" cy="369332"/>
          </a:xfrm>
          <a:prstGeom prst="rect">
            <a:avLst/>
          </a:prstGeom>
          <a:solidFill>
            <a:schemeClr val="accent2">
              <a:lumMod val="40000"/>
              <a:lumOff val="60000"/>
            </a:schemeClr>
          </a:solidFill>
        </p:spPr>
        <p:txBody>
          <a:bodyPr wrap="square" rtlCol="0">
            <a:spAutoFit/>
          </a:bodyPr>
          <a:lstStyle/>
          <a:p>
            <a:pPr algn="ctr"/>
            <a:r>
              <a:rPr lang="en-US" b="1" dirty="0" smtClean="0"/>
              <a:t>Location</a:t>
            </a:r>
            <a:endParaRPr lang="en-US" b="1" dirty="0"/>
          </a:p>
        </p:txBody>
      </p:sp>
      <p:sp>
        <p:nvSpPr>
          <p:cNvPr id="11" name="TextBox 10"/>
          <p:cNvSpPr txBox="1"/>
          <p:nvPr/>
        </p:nvSpPr>
        <p:spPr>
          <a:xfrm rot="16200000">
            <a:off x="-800938" y="4899338"/>
            <a:ext cx="2404485" cy="461665"/>
          </a:xfrm>
          <a:prstGeom prst="rect">
            <a:avLst/>
          </a:prstGeom>
          <a:solidFill>
            <a:schemeClr val="accent5">
              <a:lumMod val="40000"/>
              <a:lumOff val="60000"/>
            </a:schemeClr>
          </a:solidFill>
        </p:spPr>
        <p:txBody>
          <a:bodyPr wrap="square" rtlCol="0">
            <a:spAutoFit/>
          </a:bodyPr>
          <a:lstStyle/>
          <a:p>
            <a:pPr algn="ctr"/>
            <a:r>
              <a:rPr lang="en-US" sz="2400" b="1" dirty="0" smtClean="0"/>
              <a:t>HIERARCHY</a:t>
            </a:r>
            <a:endParaRPr lang="en-US" sz="2400" b="1" dirty="0"/>
          </a:p>
        </p:txBody>
      </p:sp>
      <p:sp>
        <p:nvSpPr>
          <p:cNvPr id="12" name="TextBox 11"/>
          <p:cNvSpPr txBox="1"/>
          <p:nvPr/>
        </p:nvSpPr>
        <p:spPr>
          <a:xfrm>
            <a:off x="7102186" y="5623216"/>
            <a:ext cx="1687084" cy="369332"/>
          </a:xfrm>
          <a:prstGeom prst="rect">
            <a:avLst/>
          </a:prstGeom>
          <a:solidFill>
            <a:schemeClr val="accent2">
              <a:lumMod val="40000"/>
              <a:lumOff val="60000"/>
            </a:schemeClr>
          </a:solidFill>
        </p:spPr>
        <p:txBody>
          <a:bodyPr wrap="square" rtlCol="0">
            <a:spAutoFit/>
          </a:bodyPr>
          <a:lstStyle/>
          <a:p>
            <a:pPr algn="ctr"/>
            <a:r>
              <a:rPr lang="en-US" b="1" dirty="0" smtClean="0"/>
              <a:t>Structure</a:t>
            </a:r>
            <a:endParaRPr lang="en-US" b="1" dirty="0"/>
          </a:p>
        </p:txBody>
      </p:sp>
      <p:sp>
        <p:nvSpPr>
          <p:cNvPr id="13" name="TextBox 12"/>
          <p:cNvSpPr txBox="1"/>
          <p:nvPr/>
        </p:nvSpPr>
        <p:spPr>
          <a:xfrm>
            <a:off x="8904667" y="5623216"/>
            <a:ext cx="1687084" cy="369332"/>
          </a:xfrm>
          <a:prstGeom prst="rect">
            <a:avLst/>
          </a:prstGeom>
          <a:solidFill>
            <a:schemeClr val="accent2">
              <a:lumMod val="40000"/>
              <a:lumOff val="60000"/>
            </a:schemeClr>
          </a:solidFill>
        </p:spPr>
        <p:txBody>
          <a:bodyPr wrap="square" rtlCol="0">
            <a:spAutoFit/>
          </a:bodyPr>
          <a:lstStyle/>
          <a:p>
            <a:pPr algn="ctr"/>
            <a:r>
              <a:rPr lang="en-US" b="1" dirty="0" smtClean="0"/>
              <a:t>Systems</a:t>
            </a:r>
            <a:endParaRPr lang="en-US" b="1" dirty="0"/>
          </a:p>
        </p:txBody>
      </p:sp>
      <p:sp>
        <p:nvSpPr>
          <p:cNvPr id="14" name="TextBox 13"/>
          <p:cNvSpPr txBox="1"/>
          <p:nvPr/>
        </p:nvSpPr>
        <p:spPr>
          <a:xfrm>
            <a:off x="8061125" y="5144913"/>
            <a:ext cx="1687084" cy="369332"/>
          </a:xfrm>
          <a:prstGeom prst="rect">
            <a:avLst/>
          </a:prstGeom>
          <a:solidFill>
            <a:schemeClr val="accent2">
              <a:lumMod val="40000"/>
              <a:lumOff val="60000"/>
            </a:schemeClr>
          </a:solidFill>
        </p:spPr>
        <p:txBody>
          <a:bodyPr wrap="square" rtlCol="0">
            <a:spAutoFit/>
          </a:bodyPr>
          <a:lstStyle/>
          <a:p>
            <a:pPr algn="ctr"/>
            <a:r>
              <a:rPr lang="en-US" b="1" dirty="0" smtClean="0"/>
              <a:t>Occupancy</a:t>
            </a:r>
            <a:endParaRPr lang="en-US" b="1" dirty="0"/>
          </a:p>
        </p:txBody>
      </p:sp>
      <p:sp>
        <p:nvSpPr>
          <p:cNvPr id="15" name="TextBox 14"/>
          <p:cNvSpPr txBox="1"/>
          <p:nvPr/>
        </p:nvSpPr>
        <p:spPr>
          <a:xfrm>
            <a:off x="7402669" y="4637882"/>
            <a:ext cx="1687084" cy="369332"/>
          </a:xfrm>
          <a:prstGeom prst="rect">
            <a:avLst/>
          </a:prstGeom>
          <a:solidFill>
            <a:schemeClr val="accent2">
              <a:lumMod val="40000"/>
              <a:lumOff val="60000"/>
            </a:schemeClr>
          </a:solidFill>
        </p:spPr>
        <p:txBody>
          <a:bodyPr wrap="square" rtlCol="0">
            <a:spAutoFit/>
          </a:bodyPr>
          <a:lstStyle/>
          <a:p>
            <a:pPr algn="ctr"/>
            <a:r>
              <a:rPr lang="en-US" b="1" dirty="0" smtClean="0"/>
              <a:t>Function</a:t>
            </a:r>
            <a:endParaRPr lang="en-US" b="1" dirty="0"/>
          </a:p>
        </p:txBody>
      </p:sp>
      <p:sp>
        <p:nvSpPr>
          <p:cNvPr id="16" name="TextBox 15"/>
          <p:cNvSpPr txBox="1"/>
          <p:nvPr/>
        </p:nvSpPr>
        <p:spPr>
          <a:xfrm>
            <a:off x="7322665" y="1917146"/>
            <a:ext cx="1687084" cy="369332"/>
          </a:xfrm>
          <a:prstGeom prst="rect">
            <a:avLst/>
          </a:prstGeom>
          <a:solidFill>
            <a:schemeClr val="accent1">
              <a:lumMod val="60000"/>
              <a:lumOff val="40000"/>
            </a:schemeClr>
          </a:solidFill>
        </p:spPr>
        <p:txBody>
          <a:bodyPr wrap="square" rtlCol="0">
            <a:spAutoFit/>
          </a:bodyPr>
          <a:lstStyle/>
          <a:p>
            <a:pPr algn="ctr"/>
            <a:r>
              <a:rPr lang="en-US" b="1" dirty="0" smtClean="0"/>
              <a:t>Resilience</a:t>
            </a:r>
            <a:endParaRPr lang="en-US" b="1" dirty="0"/>
          </a:p>
        </p:txBody>
      </p:sp>
      <p:sp>
        <p:nvSpPr>
          <p:cNvPr id="17" name="TextBox 16"/>
          <p:cNvSpPr txBox="1"/>
          <p:nvPr/>
        </p:nvSpPr>
        <p:spPr>
          <a:xfrm>
            <a:off x="2459134" y="1920666"/>
            <a:ext cx="2887794" cy="369332"/>
          </a:xfrm>
          <a:prstGeom prst="rect">
            <a:avLst/>
          </a:prstGeom>
          <a:solidFill>
            <a:schemeClr val="tx2">
              <a:lumMod val="40000"/>
              <a:lumOff val="60000"/>
            </a:schemeClr>
          </a:solidFill>
        </p:spPr>
        <p:txBody>
          <a:bodyPr wrap="square" rtlCol="0">
            <a:spAutoFit/>
          </a:bodyPr>
          <a:lstStyle/>
          <a:p>
            <a:r>
              <a:rPr lang="en-US" b="1" dirty="0" smtClean="0"/>
              <a:t>Empirical</a:t>
            </a:r>
            <a:endParaRPr lang="en-US" b="1" dirty="0"/>
          </a:p>
        </p:txBody>
      </p:sp>
      <p:sp>
        <p:nvSpPr>
          <p:cNvPr id="18" name="TextBox 17"/>
          <p:cNvSpPr txBox="1"/>
          <p:nvPr/>
        </p:nvSpPr>
        <p:spPr>
          <a:xfrm>
            <a:off x="2459133" y="2862912"/>
            <a:ext cx="2887794" cy="369332"/>
          </a:xfrm>
          <a:prstGeom prst="rect">
            <a:avLst/>
          </a:prstGeom>
          <a:solidFill>
            <a:schemeClr val="tx2">
              <a:lumMod val="40000"/>
              <a:lumOff val="60000"/>
            </a:schemeClr>
          </a:solidFill>
        </p:spPr>
        <p:txBody>
          <a:bodyPr wrap="square" rtlCol="0">
            <a:spAutoFit/>
          </a:bodyPr>
          <a:lstStyle/>
          <a:p>
            <a:r>
              <a:rPr lang="en-US" b="1" dirty="0" smtClean="0"/>
              <a:t>Regulatory / compliance</a:t>
            </a:r>
            <a:endParaRPr lang="en-US" b="1" dirty="0"/>
          </a:p>
        </p:txBody>
      </p:sp>
      <p:sp>
        <p:nvSpPr>
          <p:cNvPr id="19" name="TextBox 18"/>
          <p:cNvSpPr txBox="1"/>
          <p:nvPr/>
        </p:nvSpPr>
        <p:spPr>
          <a:xfrm>
            <a:off x="2459134" y="2404696"/>
            <a:ext cx="2887794" cy="369332"/>
          </a:xfrm>
          <a:prstGeom prst="rect">
            <a:avLst/>
          </a:prstGeom>
          <a:solidFill>
            <a:schemeClr val="tx2">
              <a:lumMod val="40000"/>
              <a:lumOff val="60000"/>
            </a:schemeClr>
          </a:solidFill>
        </p:spPr>
        <p:txBody>
          <a:bodyPr wrap="square" rtlCol="0">
            <a:spAutoFit/>
          </a:bodyPr>
          <a:lstStyle/>
          <a:p>
            <a:r>
              <a:rPr lang="en-US" b="1" dirty="0" smtClean="0"/>
              <a:t>Epidemiological</a:t>
            </a:r>
            <a:endParaRPr lang="en-US" b="1" dirty="0"/>
          </a:p>
        </p:txBody>
      </p:sp>
      <p:sp>
        <p:nvSpPr>
          <p:cNvPr id="20" name="TextBox 19"/>
          <p:cNvSpPr txBox="1"/>
          <p:nvPr/>
        </p:nvSpPr>
        <p:spPr>
          <a:xfrm>
            <a:off x="2700787" y="1370117"/>
            <a:ext cx="2404485" cy="461665"/>
          </a:xfrm>
          <a:prstGeom prst="rect">
            <a:avLst/>
          </a:prstGeom>
          <a:solidFill>
            <a:schemeClr val="accent4">
              <a:lumMod val="60000"/>
              <a:lumOff val="40000"/>
            </a:schemeClr>
          </a:solidFill>
        </p:spPr>
        <p:txBody>
          <a:bodyPr wrap="square" rtlCol="0">
            <a:spAutoFit/>
          </a:bodyPr>
          <a:lstStyle/>
          <a:p>
            <a:pPr algn="ctr"/>
            <a:r>
              <a:rPr lang="en-US" sz="2400" b="1" dirty="0" smtClean="0"/>
              <a:t>Approaches</a:t>
            </a:r>
            <a:endParaRPr lang="en-US" sz="2400" b="1" dirty="0"/>
          </a:p>
        </p:txBody>
      </p:sp>
      <p:sp>
        <p:nvSpPr>
          <p:cNvPr id="21" name="TextBox 20"/>
          <p:cNvSpPr txBox="1"/>
          <p:nvPr/>
        </p:nvSpPr>
        <p:spPr>
          <a:xfrm>
            <a:off x="7322665" y="2394980"/>
            <a:ext cx="1687084" cy="369332"/>
          </a:xfrm>
          <a:prstGeom prst="rect">
            <a:avLst/>
          </a:prstGeom>
          <a:solidFill>
            <a:schemeClr val="accent1">
              <a:lumMod val="60000"/>
              <a:lumOff val="40000"/>
            </a:schemeClr>
          </a:solidFill>
        </p:spPr>
        <p:txBody>
          <a:bodyPr wrap="square" rtlCol="0">
            <a:spAutoFit/>
          </a:bodyPr>
          <a:lstStyle/>
          <a:p>
            <a:pPr algn="ctr"/>
            <a:r>
              <a:rPr lang="en-US" b="1" dirty="0"/>
              <a:t>H</a:t>
            </a:r>
            <a:r>
              <a:rPr lang="en-US" b="1" dirty="0" smtClean="0"/>
              <a:t>ealth</a:t>
            </a:r>
            <a:endParaRPr lang="en-US" b="1" dirty="0"/>
          </a:p>
        </p:txBody>
      </p:sp>
      <p:sp>
        <p:nvSpPr>
          <p:cNvPr id="22" name="TextBox 21"/>
          <p:cNvSpPr txBox="1"/>
          <p:nvPr/>
        </p:nvSpPr>
        <p:spPr>
          <a:xfrm>
            <a:off x="7322665" y="2859279"/>
            <a:ext cx="1687084" cy="369332"/>
          </a:xfrm>
          <a:prstGeom prst="rect">
            <a:avLst/>
          </a:prstGeom>
          <a:solidFill>
            <a:schemeClr val="accent1">
              <a:lumMod val="60000"/>
              <a:lumOff val="40000"/>
            </a:schemeClr>
          </a:solidFill>
        </p:spPr>
        <p:txBody>
          <a:bodyPr wrap="square" rtlCol="0">
            <a:spAutoFit/>
          </a:bodyPr>
          <a:lstStyle/>
          <a:p>
            <a:pPr algn="ctr"/>
            <a:r>
              <a:rPr lang="en-US" b="1" dirty="0" smtClean="0"/>
              <a:t>Equity</a:t>
            </a:r>
            <a:endParaRPr lang="en-US" b="1" dirty="0"/>
          </a:p>
        </p:txBody>
      </p:sp>
      <p:sp>
        <p:nvSpPr>
          <p:cNvPr id="24" name="TextBox 23"/>
          <p:cNvSpPr txBox="1"/>
          <p:nvPr/>
        </p:nvSpPr>
        <p:spPr>
          <a:xfrm>
            <a:off x="6963964" y="1368150"/>
            <a:ext cx="2404485" cy="461665"/>
          </a:xfrm>
          <a:prstGeom prst="rect">
            <a:avLst/>
          </a:prstGeom>
          <a:solidFill>
            <a:schemeClr val="accent4">
              <a:lumMod val="60000"/>
              <a:lumOff val="40000"/>
            </a:schemeClr>
          </a:solidFill>
        </p:spPr>
        <p:txBody>
          <a:bodyPr wrap="square" rtlCol="0">
            <a:spAutoFit/>
          </a:bodyPr>
          <a:lstStyle/>
          <a:p>
            <a:pPr algn="ctr"/>
            <a:r>
              <a:rPr lang="en-US" sz="2400" b="1" dirty="0" smtClean="0"/>
              <a:t>Objectives</a:t>
            </a:r>
            <a:endParaRPr lang="en-US" sz="2400" b="1" dirty="0"/>
          </a:p>
        </p:txBody>
      </p:sp>
    </p:spTree>
    <p:extLst>
      <p:ext uri="{BB962C8B-B14F-4D97-AF65-F5344CB8AC3E}">
        <p14:creationId xmlns:p14="http://schemas.microsoft.com/office/powerpoint/2010/main" val="169490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61B5AF7-B32C-40D5-8F34-BAFCAC9A2244}"/>
              </a:ext>
            </a:extLst>
          </p:cNvPr>
          <p:cNvSpPr>
            <a:spLocks noGrp="1"/>
          </p:cNvSpPr>
          <p:nvPr>
            <p:ph sz="quarter" idx="14"/>
          </p:nvPr>
        </p:nvSpPr>
        <p:spPr/>
        <p:txBody>
          <a:bodyPr>
            <a:normAutofit fontScale="92500" lnSpcReduction="20000"/>
          </a:bodyPr>
          <a:lstStyle/>
          <a:p>
            <a:r>
              <a:rPr lang="en-US" altLang="zh-CN" dirty="0"/>
              <a:t>Housing</a:t>
            </a:r>
            <a:endParaRPr lang="zh-CN" altLang="en-US" dirty="0"/>
          </a:p>
        </p:txBody>
      </p:sp>
      <p:sp>
        <p:nvSpPr>
          <p:cNvPr id="4" name="灯片编号占位符 3">
            <a:extLst>
              <a:ext uri="{FF2B5EF4-FFF2-40B4-BE49-F238E27FC236}">
                <a16:creationId xmlns:a16="http://schemas.microsoft.com/office/drawing/2014/main" id="{9544776A-007E-40BD-B780-32E3639A3962}"/>
              </a:ext>
            </a:extLst>
          </p:cNvPr>
          <p:cNvSpPr>
            <a:spLocks noGrp="1"/>
          </p:cNvSpPr>
          <p:nvPr>
            <p:ph type="sldNum" sz="quarter" idx="17"/>
          </p:nvPr>
        </p:nvSpPr>
        <p:spPr/>
        <p:txBody>
          <a:bodyPr/>
          <a:lstStyle/>
          <a:p>
            <a:fld id="{12597A85-AF5C-4B19-9840-B36E06A90D3C}" type="slidenum">
              <a:rPr lang="zh-CN" altLang="en-US" smtClean="0"/>
              <a:pPr/>
              <a:t>15</a:t>
            </a:fld>
            <a:endParaRPr lang="zh-CN" altLang="en-US" dirty="0"/>
          </a:p>
        </p:txBody>
      </p:sp>
      <p:sp>
        <p:nvSpPr>
          <p:cNvPr id="5" name="矩形: 圆角 4">
            <a:extLst>
              <a:ext uri="{FF2B5EF4-FFF2-40B4-BE49-F238E27FC236}">
                <a16:creationId xmlns:a16="http://schemas.microsoft.com/office/drawing/2014/main" id="{A44090CE-4448-4B99-973E-24071A051262}"/>
              </a:ext>
            </a:extLst>
          </p:cNvPr>
          <p:cNvSpPr/>
          <p:nvPr/>
        </p:nvSpPr>
        <p:spPr>
          <a:xfrm>
            <a:off x="698500" y="1276730"/>
            <a:ext cx="2119564" cy="645741"/>
          </a:xfrm>
          <a:prstGeom prst="roundRect">
            <a:avLst/>
          </a:prstGeom>
          <a:solidFill>
            <a:srgbClr val="ABC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Housing</a:t>
            </a:r>
          </a:p>
        </p:txBody>
      </p:sp>
      <p:sp>
        <p:nvSpPr>
          <p:cNvPr id="6" name="矩形: 圆角 5">
            <a:extLst>
              <a:ext uri="{FF2B5EF4-FFF2-40B4-BE49-F238E27FC236}">
                <a16:creationId xmlns:a16="http://schemas.microsoft.com/office/drawing/2014/main" id="{395B4520-AEE3-470C-BEED-FBA1C76E10C7}"/>
              </a:ext>
            </a:extLst>
          </p:cNvPr>
          <p:cNvSpPr/>
          <p:nvPr/>
        </p:nvSpPr>
        <p:spPr>
          <a:xfrm>
            <a:off x="698500" y="2211748"/>
            <a:ext cx="2119564" cy="20586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Cost</a:t>
            </a:r>
          </a:p>
          <a:p>
            <a:pPr marL="171450" indent="-171450" algn="ctr">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Location</a:t>
            </a:r>
          </a:p>
          <a:p>
            <a:pPr marL="171450" indent="-171450" algn="ctr">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Housing quality</a:t>
            </a:r>
          </a:p>
          <a:p>
            <a:pPr marL="171450" indent="-171450" algn="ctr">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IEQ </a:t>
            </a:r>
          </a:p>
        </p:txBody>
      </p:sp>
      <p:sp>
        <p:nvSpPr>
          <p:cNvPr id="12" name="内容占位符 11">
            <a:extLst>
              <a:ext uri="{FF2B5EF4-FFF2-40B4-BE49-F238E27FC236}">
                <a16:creationId xmlns:a16="http://schemas.microsoft.com/office/drawing/2014/main" id="{1BFA6C99-CD18-48D3-B458-24DB31B8CFBF}"/>
              </a:ext>
            </a:extLst>
          </p:cNvPr>
          <p:cNvSpPr>
            <a:spLocks noGrp="1"/>
          </p:cNvSpPr>
          <p:nvPr>
            <p:ph sz="quarter" idx="13"/>
          </p:nvPr>
        </p:nvSpPr>
        <p:spPr/>
        <p:txBody>
          <a:bodyPr/>
          <a:lstStyle/>
          <a:p>
            <a:r>
              <a:rPr lang="en-US" altLang="zh-CN" dirty="0"/>
              <a:t>Action</a:t>
            </a:r>
            <a:endParaRPr lang="zh-CN" altLang="en-US" dirty="0"/>
          </a:p>
          <a:p>
            <a:endParaRPr lang="zh-CN" altLang="en-US" dirty="0"/>
          </a:p>
        </p:txBody>
      </p:sp>
      <p:sp>
        <p:nvSpPr>
          <p:cNvPr id="8" name="矩形: 圆角 7">
            <a:extLst>
              <a:ext uri="{FF2B5EF4-FFF2-40B4-BE49-F238E27FC236}">
                <a16:creationId xmlns:a16="http://schemas.microsoft.com/office/drawing/2014/main" id="{936BA6E6-0E26-4069-8F2D-80160652E418}"/>
              </a:ext>
            </a:extLst>
          </p:cNvPr>
          <p:cNvSpPr/>
          <p:nvPr/>
        </p:nvSpPr>
        <p:spPr>
          <a:xfrm>
            <a:off x="692800" y="5234731"/>
            <a:ext cx="11035008" cy="1414043"/>
          </a:xfrm>
          <a:prstGeom prst="roundRect">
            <a:avLst/>
          </a:prstGeom>
          <a:solidFill>
            <a:srgbClr val="DA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chemeClr val="tx1"/>
                </a:solidFill>
                <a:latin typeface="Times New Roman" panose="02020603050405020304" pitchFamily="18" charset="0"/>
                <a:cs typeface="Times New Roman" panose="02020603050405020304" pitchFamily="18" charset="0"/>
              </a:rPr>
              <a:t>Policy Implications: </a:t>
            </a:r>
          </a:p>
          <a:p>
            <a:pPr marL="342900" indent="-342900">
              <a:buAutoNum type="arabicPeriod"/>
            </a:pPr>
            <a:r>
              <a:rPr lang="en-US" altLang="zh-CN" sz="1600" b="1" dirty="0">
                <a:solidFill>
                  <a:schemeClr val="tx1"/>
                </a:solidFill>
                <a:latin typeface="Times New Roman" panose="02020603050405020304" pitchFamily="18" charset="0"/>
                <a:cs typeface="Times New Roman" panose="02020603050405020304" pitchFamily="18" charset="0"/>
              </a:rPr>
              <a:t>What have gone wrong in terms of housing quality measures and how to correct them? </a:t>
            </a:r>
          </a:p>
          <a:p>
            <a:pPr marL="342900" indent="-342900">
              <a:buAutoNum type="arabicPeriod"/>
            </a:pPr>
            <a:r>
              <a:rPr lang="en-US" altLang="zh-CN" sz="1600" b="1" dirty="0">
                <a:solidFill>
                  <a:schemeClr val="tx1"/>
                </a:solidFill>
                <a:latin typeface="Times New Roman" panose="02020603050405020304" pitchFamily="18" charset="0"/>
                <a:cs typeface="Times New Roman" panose="02020603050405020304" pitchFamily="18" charset="0"/>
              </a:rPr>
              <a:t> How to distinguish between “non-harmful factors” and “health enhancing factors” and promote the latter? </a:t>
            </a:r>
          </a:p>
          <a:p>
            <a:pPr marL="342900" indent="-342900">
              <a:buAutoNum type="arabicPeriod"/>
            </a:pPr>
            <a:r>
              <a:rPr lang="en-US" altLang="zh-CN" sz="1600" b="1" dirty="0">
                <a:solidFill>
                  <a:schemeClr val="tx1"/>
                </a:solidFill>
                <a:latin typeface="Times New Roman" panose="02020603050405020304" pitchFamily="18" charset="0"/>
                <a:cs typeface="Times New Roman" panose="02020603050405020304" pitchFamily="18" charset="0"/>
              </a:rPr>
              <a:t>How to create “human-centered”  housing environment based on the dynamic human-environment interaction? </a:t>
            </a:r>
          </a:p>
          <a:p>
            <a:pPr marL="342900" indent="-342900">
              <a:buAutoNum type="arabicPeriod"/>
            </a:pPr>
            <a:r>
              <a:rPr lang="en-US" altLang="zh-CN" sz="1600" b="1" dirty="0">
                <a:solidFill>
                  <a:schemeClr val="tx1"/>
                </a:solidFill>
                <a:latin typeface="Times New Roman" panose="02020603050405020304" pitchFamily="18" charset="0"/>
                <a:cs typeface="Times New Roman" panose="02020603050405020304" pitchFamily="18" charset="0"/>
              </a:rPr>
              <a:t>How to take advantage of the harmony with the nature in housing design and operation?</a:t>
            </a:r>
          </a:p>
          <a:p>
            <a:pPr algn="ctr"/>
            <a:endParaRPr lang="en-US" altLang="zh-CN" sz="12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extLst/>
          </p:nvPr>
        </p:nvGraphicFramePr>
        <p:xfrm>
          <a:off x="2877171" y="727122"/>
          <a:ext cx="8850637" cy="4250859"/>
        </p:xfrm>
        <a:graphic>
          <a:graphicData uri="http://schemas.openxmlformats.org/drawingml/2006/table">
            <a:tbl>
              <a:tblPr firstRow="1" bandRow="1">
                <a:tableStyleId>{93296810-A885-4BE3-A3E7-6D5BEEA58F35}</a:tableStyleId>
              </a:tblPr>
              <a:tblGrid>
                <a:gridCol w="1174712">
                  <a:extLst>
                    <a:ext uri="{9D8B030D-6E8A-4147-A177-3AD203B41FA5}">
                      <a16:colId xmlns:a16="http://schemas.microsoft.com/office/drawing/2014/main" val="20000"/>
                    </a:ext>
                  </a:extLst>
                </a:gridCol>
                <a:gridCol w="7675925">
                  <a:extLst>
                    <a:ext uri="{9D8B030D-6E8A-4147-A177-3AD203B41FA5}">
                      <a16:colId xmlns:a16="http://schemas.microsoft.com/office/drawing/2014/main" val="20001"/>
                    </a:ext>
                  </a:extLst>
                </a:gridCol>
              </a:tblGrid>
              <a:tr h="334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Dimension</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solidFill>
                      <a:srgbClr val="ABCFA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Action</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solidFill>
                      <a:srgbClr val="ABCFA1"/>
                    </a:solidFill>
                  </a:tcPr>
                </a:tc>
                <a:extLst>
                  <a:ext uri="{0D108BD9-81ED-4DB2-BD59-A6C34878D82A}">
                    <a16:rowId xmlns:a16="http://schemas.microsoft.com/office/drawing/2014/main" val="10000"/>
                  </a:ext>
                </a:extLst>
              </a:tr>
              <a:tr h="2423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Cost</a:t>
                      </a:r>
                      <a:endParaRPr lang="zh-CN" alt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zh-CN" altLang="en-US" sz="1600" dirty="0"/>
                    </a:p>
                  </a:txBody>
                  <a:tcPr>
                    <a:solidFill>
                      <a:srgbClr val="E1E1E1"/>
                    </a:solidFill>
                  </a:tcPr>
                </a:tc>
                <a:tc>
                  <a:txBody>
                    <a:bodyPr/>
                    <a:lstStyle/>
                    <a:p>
                      <a:pPr algn="l" fontAlgn="ct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Average housing price (per m2 and</a:t>
                      </a:r>
                      <a:r>
                        <a:rPr lang="zh-CN" alt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per</a:t>
                      </a:r>
                      <a:r>
                        <a:rPr lang="zh-CN" alt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unit</a:t>
                      </a: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p>
                  </a:txBody>
                  <a:tcPr marL="7620" marR="7620" marT="7620" marB="0" anchor="ctr">
                    <a:solidFill>
                      <a:srgbClr val="E1E1E1"/>
                    </a:solidFill>
                  </a:tcPr>
                </a:tc>
                <a:extLst>
                  <a:ext uri="{0D108BD9-81ED-4DB2-BD59-A6C34878D82A}">
                    <a16:rowId xmlns:a16="http://schemas.microsoft.com/office/drawing/2014/main" val="10001"/>
                  </a:ext>
                </a:extLst>
              </a:tr>
              <a:tr h="167096">
                <a:tc vMerge="1">
                  <a:txBody>
                    <a:bodyPr/>
                    <a:lstStyle/>
                    <a:p>
                      <a:endParaRPr lang="zh-CN" altLang="en-US" dirty="0"/>
                    </a:p>
                  </a:txBody>
                  <a:tcPr>
                    <a:solidFill>
                      <a:srgbClr val="E1E1E1"/>
                    </a:solidFill>
                  </a:tcPr>
                </a:tc>
                <a:tc>
                  <a:txBody>
                    <a:bodyPr/>
                    <a:lstStyle/>
                    <a:p>
                      <a:pPr algn="l" fontAlgn="ct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Average property management fee </a:t>
                      </a: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(per m2 and</a:t>
                      </a:r>
                      <a:r>
                        <a:rPr lang="zh-CN" alt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per</a:t>
                      </a:r>
                      <a:r>
                        <a:rPr lang="zh-CN" alt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unit)</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solidFill>
                      <a:srgbClr val="E1E1E1"/>
                    </a:solidFill>
                  </a:tcPr>
                </a:tc>
                <a:extLst>
                  <a:ext uri="{0D108BD9-81ED-4DB2-BD59-A6C34878D82A}">
                    <a16:rowId xmlns:a16="http://schemas.microsoft.com/office/drawing/2014/main" val="10002"/>
                  </a:ext>
                </a:extLst>
              </a:tr>
              <a:tr h="234892">
                <a:tc rowSpan="2">
                  <a:txBody>
                    <a:bodyPr/>
                    <a:lstStyle/>
                    <a:p>
                      <a:pPr algn="l"/>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Location</a:t>
                      </a:r>
                      <a:endParaRPr lang="zh-CN" altLang="en-US" sz="1600" dirty="0"/>
                    </a:p>
                  </a:txBody>
                  <a:tcPr>
                    <a:solidFill>
                      <a:srgbClr val="E1E1E1"/>
                    </a:solidFill>
                  </a:tcPr>
                </a:tc>
                <a:tc>
                  <a:txBody>
                    <a:bodyPr/>
                    <a:lstStyle/>
                    <a:p>
                      <a:pPr algn="l" fontAlgn="ct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Location indexes (to be developed)</a:t>
                      </a:r>
                    </a:p>
                  </a:txBody>
                  <a:tcPr marL="7620" marR="7620" marT="7620" marB="0" anchor="ctr">
                    <a:solidFill>
                      <a:srgbClr val="E1E1E1"/>
                    </a:solidFill>
                  </a:tcPr>
                </a:tc>
                <a:extLst>
                  <a:ext uri="{0D108BD9-81ED-4DB2-BD59-A6C34878D82A}">
                    <a16:rowId xmlns:a16="http://schemas.microsoft.com/office/drawing/2014/main" val="10003"/>
                  </a:ext>
                </a:extLst>
              </a:tr>
              <a:tr h="211105">
                <a:tc vMerge="1">
                  <a:txBody>
                    <a:bodyPr/>
                    <a:lstStyle/>
                    <a:p>
                      <a:endParaRPr lang="zh-CN" altLang="en-US" dirty="0"/>
                    </a:p>
                  </a:txBody>
                  <a:tcPr>
                    <a:solidFill>
                      <a:srgbClr val="E1E1E1"/>
                    </a:solidFill>
                  </a:tcPr>
                </a:tc>
                <a:tc>
                  <a:txBody>
                    <a:bodyPr/>
                    <a:lstStyle/>
                    <a:p>
                      <a:pPr algn="l" fontAlgn="ct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Location hidden value</a:t>
                      </a:r>
                    </a:p>
                  </a:txBody>
                  <a:tcPr marL="7620" marR="7620" marT="7620" marB="0" anchor="ctr">
                    <a:solidFill>
                      <a:srgbClr val="E1E1E1"/>
                    </a:solidFill>
                  </a:tcPr>
                </a:tc>
                <a:extLst>
                  <a:ext uri="{0D108BD9-81ED-4DB2-BD59-A6C34878D82A}">
                    <a16:rowId xmlns:a16="http://schemas.microsoft.com/office/drawing/2014/main" val="10004"/>
                  </a:ext>
                </a:extLst>
              </a:tr>
              <a:tr h="24980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Housing quality</a:t>
                      </a:r>
                    </a:p>
                    <a:p>
                      <a:pPr algn="l"/>
                      <a:endParaRPr lang="zh-CN" altLang="en-US" sz="1600" dirty="0"/>
                    </a:p>
                  </a:txBody>
                  <a:tcPr>
                    <a:solidFill>
                      <a:srgbClr val="E1E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Housing structural attributes (safety, resilience, appearances, materials, etc.)</a:t>
                      </a:r>
                    </a:p>
                  </a:txBody>
                  <a:tcPr marL="7620" marR="7620" marT="7620" marB="0" anchor="ctr">
                    <a:solidFill>
                      <a:srgbClr val="E1E1E1"/>
                    </a:solidFill>
                  </a:tcPr>
                </a:tc>
                <a:extLst>
                  <a:ext uri="{0D108BD9-81ED-4DB2-BD59-A6C34878D82A}">
                    <a16:rowId xmlns:a16="http://schemas.microsoft.com/office/drawing/2014/main" val="10005"/>
                  </a:ext>
                </a:extLst>
              </a:tr>
              <a:tr h="412861">
                <a:tc vMerge="1">
                  <a:txBody>
                    <a:bodyPr/>
                    <a:lstStyle/>
                    <a:p>
                      <a:endParaRPr lang="zh-CN" altLang="en-US" dirty="0"/>
                    </a:p>
                  </a:txBody>
                  <a:tcPr>
                    <a:solidFill>
                      <a:srgbClr val="E1E1E1"/>
                    </a:solidFill>
                  </a:tcPr>
                </a:tc>
                <a:tc>
                  <a:txBody>
                    <a:bodyPr/>
                    <a:lstStyle/>
                    <a:p>
                      <a:pPr algn="l" fontAlgn="ctr"/>
                      <a:r>
                        <a:rPr lang="en-US" sz="1600" u="none" strike="noStrike" dirty="0">
                          <a:effectLst/>
                          <a:latin typeface="Times New Roman" panose="02020603050405020304" pitchFamily="18" charset="0"/>
                          <a:cs typeface="Times New Roman" panose="02020603050405020304" pitchFamily="18" charset="0"/>
                        </a:rPr>
                        <a:t>Housing envelope attributes (thermal insulation, ventilation/air tightness, daylighting, acoustical isolation, </a:t>
                      </a:r>
                      <a:r>
                        <a:rPr lang="en-US" sz="1600" u="none" strike="noStrike" dirty="0" err="1">
                          <a:effectLst/>
                          <a:latin typeface="Times New Roman" panose="02020603050405020304" pitchFamily="18" charset="0"/>
                          <a:cs typeface="Times New Roman" panose="02020603050405020304" pitchFamily="18" charset="0"/>
                        </a:rPr>
                        <a:t>etc</a:t>
                      </a:r>
                      <a:r>
                        <a:rPr lang="en-US" sz="1600" u="none" strike="noStrike" dirty="0">
                          <a:effectLst/>
                          <a:latin typeface="Times New Roman" panose="02020603050405020304" pitchFamily="18" charset="0"/>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solidFill>
                      <a:srgbClr val="E1E1E1"/>
                    </a:solidFill>
                  </a:tcPr>
                </a:tc>
                <a:extLst>
                  <a:ext uri="{0D108BD9-81ED-4DB2-BD59-A6C34878D82A}">
                    <a16:rowId xmlns:a16="http://schemas.microsoft.com/office/drawing/2014/main" val="10006"/>
                  </a:ext>
                </a:extLst>
              </a:tr>
              <a:tr h="462845">
                <a:tc vMerge="1">
                  <a:txBody>
                    <a:bodyPr/>
                    <a:lstStyle/>
                    <a:p>
                      <a:endParaRPr lang="zh-CN" altLang="en-US" dirty="0"/>
                    </a:p>
                  </a:txBody>
                  <a:tcPr>
                    <a:solidFill>
                      <a:srgbClr val="E1E1E1"/>
                    </a:solidFill>
                  </a:tcPr>
                </a:tc>
                <a:tc>
                  <a:txBody>
                    <a:bodyPr/>
                    <a:lstStyle/>
                    <a:p>
                      <a:pPr algn="l" fontAlgn="ctr"/>
                      <a:r>
                        <a:rPr lang="en-US" altLang="zh-CN" sz="1600" u="none" strike="noStrike" dirty="0">
                          <a:effectLst/>
                          <a:latin typeface="Times New Roman" panose="02020603050405020304" pitchFamily="18" charset="0"/>
                          <a:cs typeface="Times New Roman" panose="02020603050405020304" pitchFamily="18" charset="0"/>
                        </a:rPr>
                        <a:t>Housing services system (HVAC system/equipment, water supply, energy system, renewables, cooking exhaust, health enhancing measures, monitoring, </a:t>
                      </a:r>
                      <a:r>
                        <a:rPr lang="en-US" altLang="zh-CN" sz="1600" u="none" strike="noStrike" dirty="0" err="1">
                          <a:effectLst/>
                          <a:latin typeface="Times New Roman" panose="02020603050405020304" pitchFamily="18" charset="0"/>
                          <a:cs typeface="Times New Roman" panose="02020603050405020304" pitchFamily="18" charset="0"/>
                        </a:rPr>
                        <a:t>alart</a:t>
                      </a:r>
                      <a:r>
                        <a:rPr lang="en-US" altLang="zh-CN" sz="1600" u="none" strike="noStrike" dirty="0">
                          <a:effectLst/>
                          <a:latin typeface="Times New Roman" panose="02020603050405020304" pitchFamily="18" charset="0"/>
                          <a:cs typeface="Times New Roman" panose="02020603050405020304" pitchFamily="18" charset="0"/>
                        </a:rPr>
                        <a:t>, </a:t>
                      </a:r>
                      <a:r>
                        <a:rPr lang="en-US" altLang="zh-CN" sz="1600" u="none" strike="noStrike" dirty="0" err="1">
                          <a:effectLst/>
                          <a:latin typeface="Times New Roman" panose="02020603050405020304" pitchFamily="18" charset="0"/>
                          <a:cs typeface="Times New Roman" panose="02020603050405020304" pitchFamily="18" charset="0"/>
                        </a:rPr>
                        <a:t>etc</a:t>
                      </a:r>
                      <a:r>
                        <a:rPr lang="en-US" altLang="zh-CN" sz="1600" u="none" strike="noStrike" dirty="0">
                          <a:effectLst/>
                          <a:latin typeface="Times New Roman" panose="02020603050405020304" pitchFamily="18" charset="0"/>
                          <a:cs typeface="Times New Roman" panose="02020603050405020304" pitchFamily="18" charset="0"/>
                        </a:rPr>
                        <a:t>)</a:t>
                      </a:r>
                      <a:endParaRPr lang="en-US" altLang="zh-CN" sz="16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solidFill>
                      <a:srgbClr val="E1E1E1"/>
                    </a:solidFill>
                  </a:tcPr>
                </a:tc>
                <a:extLst>
                  <a:ext uri="{0D108BD9-81ED-4DB2-BD59-A6C34878D82A}">
                    <a16:rowId xmlns:a16="http://schemas.microsoft.com/office/drawing/2014/main" val="10007"/>
                  </a:ext>
                </a:extLst>
              </a:tr>
              <a:tr h="222293">
                <a:tc vMerge="1">
                  <a:txBody>
                    <a:bodyPr/>
                    <a:lstStyle/>
                    <a:p>
                      <a:endParaRPr lang="zh-CN" altLang="en-US" dirty="0"/>
                    </a:p>
                  </a:txBody>
                  <a:tcPr>
                    <a:solidFill>
                      <a:srgbClr val="E1E1E1"/>
                    </a:solidFill>
                  </a:tcPr>
                </a:tc>
                <a:tc>
                  <a:txBody>
                    <a:bodyPr/>
                    <a:lstStyle/>
                    <a:p>
                      <a:pPr algn="l" fontAlgn="ct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Housing usage pattern (identify those that have potentially positive impacts to health)</a:t>
                      </a:r>
                    </a:p>
                  </a:txBody>
                  <a:tcPr marL="7620" marR="7620" marT="7620" marB="0" anchor="ctr">
                    <a:solidFill>
                      <a:srgbClr val="E1E1E1"/>
                    </a:solidFill>
                  </a:tcPr>
                </a:tc>
                <a:extLst>
                  <a:ext uri="{0D108BD9-81ED-4DB2-BD59-A6C34878D82A}">
                    <a16:rowId xmlns:a16="http://schemas.microsoft.com/office/drawing/2014/main" val="10008"/>
                  </a:ext>
                </a:extLst>
              </a:tr>
              <a:tr h="22879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Indoor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u="none" strike="noStrike" kern="1200" dirty="0" err="1">
                          <a:solidFill>
                            <a:schemeClr val="dk1"/>
                          </a:solidFill>
                          <a:effectLst/>
                          <a:latin typeface="Times New Roman" panose="02020603050405020304" pitchFamily="18" charset="0"/>
                          <a:ea typeface="+mn-ea"/>
                          <a:cs typeface="Times New Roman" panose="02020603050405020304" pitchFamily="18" charset="0"/>
                        </a:rPr>
                        <a:t>Env</a:t>
                      </a:r>
                      <a:r>
                        <a:rPr lang="en-US" altLang="zh-CN" sz="1600" u="none" strike="noStrike" kern="1200" dirty="0">
                          <a:solidFill>
                            <a:schemeClr val="dk1"/>
                          </a:solidFill>
                          <a:effectLst/>
                          <a:latin typeface="Times New Roman" panose="02020603050405020304" pitchFamily="18" charset="0"/>
                          <a:ea typeface="+mn-ea"/>
                          <a:cs typeface="Times New Roman" panose="02020603050405020304" pitchFamily="18" charset="0"/>
                        </a:rPr>
                        <a:t>. Quality</a:t>
                      </a:r>
                    </a:p>
                    <a:p>
                      <a:endParaRPr lang="zh-CN" altLang="en-US" sz="1600" dirty="0"/>
                    </a:p>
                  </a:txBody>
                  <a:tcPr>
                    <a:solidFill>
                      <a:srgbClr val="E1E1E1"/>
                    </a:solidFill>
                  </a:tcPr>
                </a:tc>
                <a:tc>
                  <a:txBody>
                    <a:bodyPr/>
                    <a:lstStyle/>
                    <a:p>
                      <a:pPr marL="0" algn="l" defTabSz="914400" rtl="0" eaLnBrk="1" fontAlgn="ctr" latinLnBrk="0" hangingPunct="1"/>
                      <a:r>
                        <a:rPr lang="en-US" altLang="zh-CN"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Acoustical disturbances to sleep quality/hyper tension/other health effects </a:t>
                      </a:r>
                    </a:p>
                  </a:txBody>
                  <a:tcPr marL="7620" marR="7620" marT="7620" marB="0" anchor="ctr">
                    <a:solidFill>
                      <a:srgbClr val="E1E1E1"/>
                    </a:solidFill>
                  </a:tcPr>
                </a:tc>
                <a:extLst>
                  <a:ext uri="{0D108BD9-81ED-4DB2-BD59-A6C34878D82A}">
                    <a16:rowId xmlns:a16="http://schemas.microsoft.com/office/drawing/2014/main" val="10009"/>
                  </a:ext>
                </a:extLst>
              </a:tr>
              <a:tr h="213393">
                <a:tc vMerge="1">
                  <a:txBody>
                    <a:bodyPr/>
                    <a:lstStyle/>
                    <a:p>
                      <a:endParaRPr lang="zh-CN" altLang="en-US" dirty="0"/>
                    </a:p>
                  </a:txBody>
                  <a:tcPr>
                    <a:solidFill>
                      <a:srgbClr val="E1E1E1"/>
                    </a:solidFill>
                  </a:tcPr>
                </a:tc>
                <a:tc>
                  <a:txBody>
                    <a:bodyPr/>
                    <a:lstStyle/>
                    <a:p>
                      <a:pPr algn="l" fontAlgn="ctr"/>
                      <a:r>
                        <a:rPr lang="en-US" altLang="zh-CN"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Lighting quality and physiological/psychological to people</a:t>
                      </a:r>
                      <a:endPar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solidFill>
                      <a:srgbClr val="E1E1E1"/>
                    </a:solidFill>
                  </a:tcPr>
                </a:tc>
                <a:extLst>
                  <a:ext uri="{0D108BD9-81ED-4DB2-BD59-A6C34878D82A}">
                    <a16:rowId xmlns:a16="http://schemas.microsoft.com/office/drawing/2014/main" val="10010"/>
                  </a:ext>
                </a:extLst>
              </a:tr>
              <a:tr h="172829">
                <a:tc vMerge="1">
                  <a:txBody>
                    <a:bodyPr/>
                    <a:lstStyle/>
                    <a:p>
                      <a:endParaRPr lang="zh-CN" altLang="en-US" dirty="0"/>
                    </a:p>
                  </a:txBody>
                  <a:tcPr>
                    <a:solidFill>
                      <a:srgbClr val="E1E1E1"/>
                    </a:solidFill>
                  </a:tcPr>
                </a:tc>
                <a:tc>
                  <a:txBody>
                    <a:bodyPr/>
                    <a:lstStyle/>
                    <a:p>
                      <a:pPr algn="l" fontAlgn="ctr"/>
                      <a:r>
                        <a:rPr lang="en-US" sz="1600" u="none" strike="noStrike" dirty="0">
                          <a:effectLst/>
                          <a:latin typeface="Times New Roman" panose="02020603050405020304" pitchFamily="18" charset="0"/>
                          <a:cs typeface="Times New Roman" panose="02020603050405020304" pitchFamily="18" charset="0"/>
                        </a:rPr>
                        <a:t>Thermal comfort as a risk factor to CVD</a:t>
                      </a:r>
                      <a:endPar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solidFill>
                      <a:srgbClr val="E1E1E1"/>
                    </a:solidFill>
                  </a:tcPr>
                </a:tc>
                <a:extLst>
                  <a:ext uri="{0D108BD9-81ED-4DB2-BD59-A6C34878D82A}">
                    <a16:rowId xmlns:a16="http://schemas.microsoft.com/office/drawing/2014/main" val="10011"/>
                  </a:ext>
                </a:extLst>
              </a:tr>
              <a:tr h="216154">
                <a:tc vMerge="1">
                  <a:txBody>
                    <a:bodyPr/>
                    <a:lstStyle/>
                    <a:p>
                      <a:endParaRPr lang="zh-CN" altLang="en-US" dirty="0"/>
                    </a:p>
                  </a:txBody>
                  <a:tcPr>
                    <a:solidFill>
                      <a:srgbClr val="E1E1E1"/>
                    </a:solidFill>
                  </a:tcPr>
                </a:tc>
                <a:tc>
                  <a:txBody>
                    <a:bodyPr/>
                    <a:lstStyle/>
                    <a:p>
                      <a:pPr algn="l" fontAlgn="ct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Key indoor air quality matrices, exposure, and modeling (using outdoor air quality as B.C.) </a:t>
                      </a:r>
                    </a:p>
                  </a:txBody>
                  <a:tcPr marL="7620" marR="7620" marT="7620" marB="0" anchor="ctr">
                    <a:solidFill>
                      <a:srgbClr val="E1E1E1"/>
                    </a:solidFill>
                  </a:tcPr>
                </a:tc>
                <a:extLst>
                  <a:ext uri="{0D108BD9-81ED-4DB2-BD59-A6C34878D82A}">
                    <a16:rowId xmlns:a16="http://schemas.microsoft.com/office/drawing/2014/main" val="10012"/>
                  </a:ext>
                </a:extLst>
              </a:tr>
              <a:tr h="334179">
                <a:tc vMerge="1">
                  <a:txBody>
                    <a:bodyPr/>
                    <a:lstStyle/>
                    <a:p>
                      <a:endParaRPr lang="zh-CN" altLang="en-US" dirty="0"/>
                    </a:p>
                  </a:txBody>
                  <a:tcPr>
                    <a:solidFill>
                      <a:srgbClr val="E1E1E1"/>
                    </a:solidFill>
                  </a:tcPr>
                </a:tc>
                <a:tc>
                  <a:txBody>
                    <a:bodyPr/>
                    <a:lstStyle/>
                    <a:p>
                      <a:pPr algn="l" fontAlgn="ctr"/>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Indoor air quality reduction/control measures</a:t>
                      </a:r>
                    </a:p>
                  </a:txBody>
                  <a:tcPr marL="7620" marR="7620" marT="7620" marB="0" anchor="ctr">
                    <a:solidFill>
                      <a:srgbClr val="E1E1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60944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1411113"/>
            <a:ext cx="12192000" cy="3104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2259" y="257599"/>
            <a:ext cx="3159384" cy="1145385"/>
          </a:xfrm>
        </p:spPr>
        <p:txBody>
          <a:bodyPr>
            <a:normAutofit fontScale="90000"/>
          </a:bodyPr>
          <a:lstStyle/>
          <a:p>
            <a:r>
              <a:rPr lang="en-US" b="1" dirty="0"/>
              <a:t>Housing Quality Standards </a:t>
            </a:r>
            <a:r>
              <a:rPr lang="en-US" dirty="0" smtClean="0"/>
              <a:t>review</a:t>
            </a:r>
            <a:endParaRPr lang="en-US" dirty="0"/>
          </a:p>
        </p:txBody>
      </p:sp>
      <p:sp>
        <p:nvSpPr>
          <p:cNvPr id="6" name="Rectangle 5"/>
          <p:cNvSpPr/>
          <p:nvPr/>
        </p:nvSpPr>
        <p:spPr>
          <a:xfrm>
            <a:off x="9524711" y="194510"/>
            <a:ext cx="2215051" cy="1815882"/>
          </a:xfrm>
          <a:prstGeom prst="rect">
            <a:avLst/>
          </a:prstGeom>
        </p:spPr>
        <p:txBody>
          <a:bodyPr wrap="square">
            <a:spAutoFit/>
          </a:bodyPr>
          <a:lstStyle/>
          <a:p>
            <a:pPr lvl="0"/>
            <a:r>
              <a:rPr lang="en-US" sz="800" b="1" dirty="0"/>
              <a:t>American Housing Survey (AHS)</a:t>
            </a:r>
          </a:p>
          <a:p>
            <a:r>
              <a:rPr lang="en-US" sz="800" b="1" dirty="0" smtClean="0"/>
              <a:t>“</a:t>
            </a:r>
            <a:r>
              <a:rPr lang="en-US" sz="800" b="1" dirty="0"/>
              <a:t>Core” Housing </a:t>
            </a:r>
            <a:r>
              <a:rPr lang="en-US" sz="800" b="1" dirty="0" smtClean="0"/>
              <a:t>Subjects:</a:t>
            </a:r>
            <a:endParaRPr lang="en-US" sz="800" b="1" dirty="0"/>
          </a:p>
          <a:p>
            <a:pPr marL="171450" lvl="0" indent="-171450">
              <a:buFont typeface="Arial"/>
              <a:buChar char="•"/>
            </a:pPr>
            <a:r>
              <a:rPr lang="en-US" sz="800" dirty="0" smtClean="0"/>
              <a:t>Housing </a:t>
            </a:r>
            <a:r>
              <a:rPr lang="en-US" sz="800" dirty="0"/>
              <a:t>costs and value</a:t>
            </a:r>
          </a:p>
          <a:p>
            <a:pPr marL="171450" lvl="0" indent="-171450">
              <a:buFont typeface="Arial"/>
              <a:buChar char="•"/>
            </a:pPr>
            <a:r>
              <a:rPr lang="en-US" sz="800" dirty="0"/>
              <a:t>Housing age, type, size, amenities</a:t>
            </a:r>
          </a:p>
          <a:p>
            <a:pPr marL="171450" lvl="0" indent="-171450">
              <a:buFont typeface="Arial"/>
              <a:buChar char="•"/>
            </a:pPr>
            <a:r>
              <a:rPr lang="en-US" sz="800" dirty="0"/>
              <a:t>Housing quality and neighborhood characteristics</a:t>
            </a:r>
          </a:p>
          <a:p>
            <a:pPr marL="171450" lvl="0" indent="-171450">
              <a:buFont typeface="Arial"/>
              <a:buChar char="•"/>
            </a:pPr>
            <a:r>
              <a:rPr lang="en-US" sz="800" dirty="0"/>
              <a:t>Mortgage characteristics</a:t>
            </a:r>
          </a:p>
          <a:p>
            <a:pPr marL="171450" lvl="0" indent="-171450">
              <a:buFont typeface="Arial"/>
              <a:buChar char="•"/>
            </a:pPr>
            <a:r>
              <a:rPr lang="en-US" sz="800" dirty="0"/>
              <a:t>Home improvements</a:t>
            </a:r>
          </a:p>
          <a:p>
            <a:pPr marL="171450" lvl="0" indent="-171450">
              <a:buFont typeface="Arial"/>
              <a:buChar char="•"/>
            </a:pPr>
            <a:r>
              <a:rPr lang="en-US" sz="800" dirty="0"/>
              <a:t>Household income and demographics</a:t>
            </a:r>
          </a:p>
          <a:p>
            <a:pPr marL="171450" lvl="0" indent="-171450">
              <a:buFont typeface="Arial"/>
              <a:buChar char="•"/>
            </a:pPr>
            <a:r>
              <a:rPr lang="en-US" sz="800" dirty="0"/>
              <a:t>Disabilities</a:t>
            </a:r>
          </a:p>
          <a:p>
            <a:pPr marL="171450" lvl="0" indent="-171450">
              <a:buFont typeface="Arial"/>
              <a:buChar char="•"/>
            </a:pPr>
            <a:r>
              <a:rPr lang="en-US" sz="800" dirty="0"/>
              <a:t>Migration</a:t>
            </a:r>
          </a:p>
          <a:p>
            <a:pPr marL="171450" lvl="0" indent="-171450">
              <a:buFont typeface="Arial"/>
              <a:buChar char="•"/>
            </a:pPr>
            <a:r>
              <a:rPr lang="en-US" sz="800" dirty="0"/>
              <a:t>Plumbing, water, and sewage</a:t>
            </a:r>
          </a:p>
          <a:p>
            <a:r>
              <a:rPr lang="en-US" sz="800" dirty="0"/>
              <a:t/>
            </a:r>
            <a:br>
              <a:rPr lang="en-US" sz="800" dirty="0"/>
            </a:br>
            <a:endParaRPr lang="en-US" sz="800" dirty="0"/>
          </a:p>
        </p:txBody>
      </p:sp>
      <p:sp>
        <p:nvSpPr>
          <p:cNvPr id="7" name="Rectangle 6"/>
          <p:cNvSpPr/>
          <p:nvPr/>
        </p:nvSpPr>
        <p:spPr>
          <a:xfrm>
            <a:off x="7824" y="2413907"/>
            <a:ext cx="2328233" cy="1815882"/>
          </a:xfrm>
          <a:prstGeom prst="rect">
            <a:avLst/>
          </a:prstGeom>
        </p:spPr>
        <p:txBody>
          <a:bodyPr wrap="square">
            <a:spAutoFit/>
          </a:bodyPr>
          <a:lstStyle/>
          <a:p>
            <a:pPr lvl="0"/>
            <a:r>
              <a:rPr lang="en-US" sz="800" b="1" dirty="0"/>
              <a:t>Housing Quality Indicator (UK)</a:t>
            </a:r>
          </a:p>
          <a:p>
            <a:r>
              <a:rPr lang="en-US" sz="800" b="1" dirty="0" smtClean="0"/>
              <a:t>indicators:</a:t>
            </a:r>
            <a:endParaRPr lang="en-US" sz="800" b="1" dirty="0"/>
          </a:p>
          <a:p>
            <a:pPr marL="171450" lvl="0" indent="-171450">
              <a:buFont typeface="Arial"/>
              <a:buChar char="•"/>
            </a:pPr>
            <a:r>
              <a:rPr lang="en-US" sz="800" dirty="0"/>
              <a:t>location</a:t>
            </a:r>
          </a:p>
          <a:p>
            <a:pPr marL="171450" lvl="0" indent="-171450">
              <a:buFont typeface="Arial"/>
              <a:buChar char="•"/>
            </a:pPr>
            <a:r>
              <a:rPr lang="en-US" sz="800" dirty="0"/>
              <a:t>site – visual impact, layout and landscaping</a:t>
            </a:r>
          </a:p>
          <a:p>
            <a:pPr marL="171450" lvl="0" indent="-171450">
              <a:buFont typeface="Arial"/>
              <a:buChar char="•"/>
            </a:pPr>
            <a:r>
              <a:rPr lang="en-US" sz="800" dirty="0"/>
              <a:t>site – open space</a:t>
            </a:r>
          </a:p>
          <a:p>
            <a:pPr marL="171450" lvl="0" indent="-171450">
              <a:buFont typeface="Arial"/>
              <a:buChar char="•"/>
            </a:pPr>
            <a:r>
              <a:rPr lang="en-US" sz="800" dirty="0"/>
              <a:t>site – routes and movement</a:t>
            </a:r>
          </a:p>
          <a:p>
            <a:pPr marL="171450" lvl="0" indent="-171450">
              <a:buFont typeface="Arial"/>
              <a:buChar char="•"/>
            </a:pPr>
            <a:r>
              <a:rPr lang="en-US" sz="800" dirty="0"/>
              <a:t>unit – size</a:t>
            </a:r>
          </a:p>
          <a:p>
            <a:pPr marL="171450" lvl="0" indent="-171450">
              <a:buFont typeface="Arial"/>
              <a:buChar char="•"/>
            </a:pPr>
            <a:r>
              <a:rPr lang="en-US" sz="800" dirty="0"/>
              <a:t>unit – layout</a:t>
            </a:r>
          </a:p>
          <a:p>
            <a:pPr marL="171450" lvl="0" indent="-171450">
              <a:buFont typeface="Arial"/>
              <a:buChar char="•"/>
            </a:pPr>
            <a:r>
              <a:rPr lang="en-US" sz="800" dirty="0"/>
              <a:t>unit – noise, light, services and adaptability</a:t>
            </a:r>
          </a:p>
          <a:p>
            <a:pPr marL="171450" lvl="0" indent="-171450">
              <a:buFont typeface="Arial"/>
              <a:buChar char="•"/>
            </a:pPr>
            <a:r>
              <a:rPr lang="en-US" sz="800" dirty="0"/>
              <a:t>unit – accessibility within the unit</a:t>
            </a:r>
          </a:p>
          <a:p>
            <a:pPr marL="171450" lvl="0" indent="-171450">
              <a:buFont typeface="Arial"/>
              <a:buChar char="•"/>
            </a:pPr>
            <a:r>
              <a:rPr lang="en-US" sz="800" dirty="0"/>
              <a:t>unit – sustainability</a:t>
            </a:r>
          </a:p>
          <a:p>
            <a:pPr marL="171450" lvl="0" indent="-171450">
              <a:buFont typeface="Arial"/>
              <a:buChar char="•"/>
            </a:pPr>
            <a:r>
              <a:rPr lang="en-US" sz="800" dirty="0"/>
              <a:t>external environment</a:t>
            </a:r>
          </a:p>
          <a:p>
            <a:r>
              <a:rPr lang="en-US" sz="800" dirty="0"/>
              <a:t/>
            </a:r>
            <a:br>
              <a:rPr lang="en-US" sz="800" dirty="0"/>
            </a:br>
            <a:endParaRPr lang="en-US" sz="800" dirty="0"/>
          </a:p>
        </p:txBody>
      </p:sp>
      <p:sp>
        <p:nvSpPr>
          <p:cNvPr id="8" name="Rectangle 7"/>
          <p:cNvSpPr/>
          <p:nvPr/>
        </p:nvSpPr>
        <p:spPr>
          <a:xfrm>
            <a:off x="2312471" y="1377950"/>
            <a:ext cx="1890175" cy="4524317"/>
          </a:xfrm>
          <a:prstGeom prst="rect">
            <a:avLst/>
          </a:prstGeom>
        </p:spPr>
        <p:txBody>
          <a:bodyPr wrap="square">
            <a:spAutoFit/>
          </a:bodyPr>
          <a:lstStyle/>
          <a:p>
            <a:pPr lvl="0"/>
            <a:r>
              <a:rPr lang="en-US" sz="800" b="1" dirty="0"/>
              <a:t>Healthy Homes Rating System (HHRS)</a:t>
            </a:r>
          </a:p>
          <a:p>
            <a:r>
              <a:rPr lang="en-US" sz="800" dirty="0"/>
              <a:t/>
            </a:r>
            <a:br>
              <a:rPr lang="en-US" sz="800" dirty="0"/>
            </a:br>
            <a:r>
              <a:rPr lang="en-US" sz="800" b="1" dirty="0" smtClean="0"/>
              <a:t>Physiological </a:t>
            </a:r>
          </a:p>
          <a:p>
            <a:r>
              <a:rPr lang="en-US" sz="800" dirty="0" smtClean="0"/>
              <a:t> </a:t>
            </a:r>
            <a:r>
              <a:rPr lang="en-US" sz="800" dirty="0"/>
              <a:t>Dampness &amp; </a:t>
            </a:r>
            <a:r>
              <a:rPr lang="en-US" sz="800" dirty="0" smtClean="0"/>
              <a:t>Mold Growth</a:t>
            </a:r>
            <a:endParaRPr lang="en-US" sz="800" dirty="0"/>
          </a:p>
          <a:p>
            <a:r>
              <a:rPr lang="en-US" sz="800" dirty="0"/>
              <a:t> Excess Cold</a:t>
            </a:r>
          </a:p>
          <a:p>
            <a:r>
              <a:rPr lang="en-US" sz="800" dirty="0"/>
              <a:t> Excess Heat</a:t>
            </a:r>
          </a:p>
          <a:p>
            <a:r>
              <a:rPr lang="en-US" sz="800" dirty="0"/>
              <a:t> Asbestos and manmade fibers</a:t>
            </a:r>
          </a:p>
          <a:p>
            <a:r>
              <a:rPr lang="en-US" sz="800" dirty="0"/>
              <a:t> Biocides</a:t>
            </a:r>
          </a:p>
          <a:p>
            <a:r>
              <a:rPr lang="en-US" sz="800" dirty="0"/>
              <a:t> Carbon Monoxide</a:t>
            </a:r>
          </a:p>
          <a:p>
            <a:r>
              <a:rPr lang="en-US" sz="800" dirty="0"/>
              <a:t> Lead-based paint</a:t>
            </a:r>
          </a:p>
          <a:p>
            <a:r>
              <a:rPr lang="en-US" sz="800" dirty="0"/>
              <a:t> Radiation</a:t>
            </a:r>
          </a:p>
          <a:p>
            <a:r>
              <a:rPr lang="en-US" sz="800" dirty="0"/>
              <a:t> </a:t>
            </a:r>
            <a:r>
              <a:rPr lang="en-US" sz="800" dirty="0" err="1"/>
              <a:t>Uncombusted</a:t>
            </a:r>
            <a:r>
              <a:rPr lang="en-US" sz="800" dirty="0"/>
              <a:t> fuel</a:t>
            </a:r>
          </a:p>
          <a:p>
            <a:r>
              <a:rPr lang="en-US" sz="800" dirty="0"/>
              <a:t> Volatile </a:t>
            </a:r>
            <a:r>
              <a:rPr lang="en-US" sz="800" dirty="0" smtClean="0"/>
              <a:t>organic compounds</a:t>
            </a:r>
          </a:p>
          <a:p>
            <a:r>
              <a:rPr lang="en-US" sz="800" b="1" dirty="0"/>
              <a:t>Psychological </a:t>
            </a:r>
            <a:endParaRPr lang="en-US" sz="800" b="1" dirty="0" smtClean="0"/>
          </a:p>
          <a:p>
            <a:r>
              <a:rPr lang="en-US" sz="800" dirty="0" smtClean="0"/>
              <a:t> </a:t>
            </a:r>
            <a:r>
              <a:rPr lang="en-US" sz="800" dirty="0"/>
              <a:t>Crowding and Space</a:t>
            </a:r>
          </a:p>
          <a:p>
            <a:r>
              <a:rPr lang="en-US" sz="800" dirty="0"/>
              <a:t> Entry by Intruders</a:t>
            </a:r>
          </a:p>
          <a:p>
            <a:r>
              <a:rPr lang="en-US" sz="800" dirty="0"/>
              <a:t> Lighting</a:t>
            </a:r>
          </a:p>
          <a:p>
            <a:r>
              <a:rPr lang="en-US" sz="800" dirty="0"/>
              <a:t> </a:t>
            </a:r>
            <a:r>
              <a:rPr lang="en-US" sz="800" dirty="0" smtClean="0"/>
              <a:t>Noise</a:t>
            </a:r>
          </a:p>
          <a:p>
            <a:r>
              <a:rPr lang="en-US" sz="800" b="1" dirty="0"/>
              <a:t>Infection </a:t>
            </a:r>
            <a:endParaRPr lang="en-US" sz="800" b="1" dirty="0" smtClean="0"/>
          </a:p>
          <a:p>
            <a:r>
              <a:rPr lang="en-US" sz="800" dirty="0" smtClean="0"/>
              <a:t> </a:t>
            </a:r>
            <a:r>
              <a:rPr lang="en-US" sz="800" dirty="0"/>
              <a:t>Domestic </a:t>
            </a:r>
            <a:r>
              <a:rPr lang="en-US" sz="800" dirty="0" smtClean="0"/>
              <a:t>Hygiene, etc</a:t>
            </a:r>
            <a:r>
              <a:rPr lang="en-US" sz="800" dirty="0"/>
              <a:t>.</a:t>
            </a:r>
          </a:p>
          <a:p>
            <a:r>
              <a:rPr lang="en-US" sz="800" dirty="0"/>
              <a:t> Food Safety</a:t>
            </a:r>
          </a:p>
          <a:p>
            <a:r>
              <a:rPr lang="en-US" sz="800" dirty="0"/>
              <a:t> Personal Hygiene</a:t>
            </a:r>
          </a:p>
          <a:p>
            <a:r>
              <a:rPr lang="en-US" sz="800" dirty="0"/>
              <a:t> Water </a:t>
            </a:r>
            <a:r>
              <a:rPr lang="en-US" sz="800" dirty="0" smtClean="0"/>
              <a:t>Supply</a:t>
            </a:r>
          </a:p>
          <a:p>
            <a:r>
              <a:rPr lang="en-US" sz="800" b="1" dirty="0" smtClean="0"/>
              <a:t>Safety</a:t>
            </a:r>
            <a:endParaRPr lang="en-US" sz="800" b="1" dirty="0"/>
          </a:p>
          <a:p>
            <a:r>
              <a:rPr lang="en-US" sz="800" dirty="0"/>
              <a:t> Falls in baths etc.</a:t>
            </a:r>
          </a:p>
          <a:p>
            <a:r>
              <a:rPr lang="en-US" sz="800" dirty="0"/>
              <a:t> Falls on the level</a:t>
            </a:r>
          </a:p>
          <a:p>
            <a:r>
              <a:rPr lang="en-US" sz="800" dirty="0"/>
              <a:t> Falls on stairs etc.</a:t>
            </a:r>
          </a:p>
          <a:p>
            <a:r>
              <a:rPr lang="en-US" sz="800" dirty="0"/>
              <a:t> Falls from </a:t>
            </a:r>
            <a:r>
              <a:rPr lang="en-US" sz="800" dirty="0" smtClean="0"/>
              <a:t>windows, etc</a:t>
            </a:r>
            <a:r>
              <a:rPr lang="en-US" sz="800" dirty="0"/>
              <a:t>.</a:t>
            </a:r>
          </a:p>
          <a:p>
            <a:r>
              <a:rPr lang="en-US" sz="800" dirty="0"/>
              <a:t> Electrical hazards</a:t>
            </a:r>
          </a:p>
          <a:p>
            <a:r>
              <a:rPr lang="en-US" sz="800" dirty="0"/>
              <a:t> Fire hazards</a:t>
            </a:r>
          </a:p>
          <a:p>
            <a:r>
              <a:rPr lang="en-US" sz="800" dirty="0"/>
              <a:t> Hot </a:t>
            </a:r>
            <a:r>
              <a:rPr lang="en-US" sz="800" dirty="0" smtClean="0"/>
              <a:t>surfaces, etc</a:t>
            </a:r>
            <a:r>
              <a:rPr lang="en-US" sz="800" dirty="0"/>
              <a:t>.</a:t>
            </a:r>
          </a:p>
          <a:p>
            <a:r>
              <a:rPr lang="en-US" sz="800" dirty="0"/>
              <a:t> Collision/Entrapment</a:t>
            </a:r>
          </a:p>
          <a:p>
            <a:r>
              <a:rPr lang="en-US" sz="800" dirty="0"/>
              <a:t> Ergonomics</a:t>
            </a:r>
          </a:p>
          <a:p>
            <a:r>
              <a:rPr lang="en-US" sz="800" dirty="0"/>
              <a:t> Explosions</a:t>
            </a:r>
          </a:p>
          <a:p>
            <a:r>
              <a:rPr lang="en-US" sz="800" dirty="0"/>
              <a:t> Structural collapse</a:t>
            </a:r>
          </a:p>
        </p:txBody>
      </p:sp>
      <p:sp>
        <p:nvSpPr>
          <p:cNvPr id="9" name="Rectangle 8"/>
          <p:cNvSpPr/>
          <p:nvPr/>
        </p:nvSpPr>
        <p:spPr>
          <a:xfrm>
            <a:off x="6659915" y="192773"/>
            <a:ext cx="2776196" cy="4401206"/>
          </a:xfrm>
          <a:prstGeom prst="rect">
            <a:avLst/>
          </a:prstGeom>
        </p:spPr>
        <p:txBody>
          <a:bodyPr wrap="square">
            <a:spAutoFit/>
          </a:bodyPr>
          <a:lstStyle/>
          <a:p>
            <a:r>
              <a:rPr lang="en-US" sz="800" b="1" dirty="0"/>
              <a:t>Poor Quality Index (PQI) </a:t>
            </a:r>
          </a:p>
          <a:p>
            <a:pPr lvl="0"/>
            <a:r>
              <a:rPr lang="en-US" sz="800" b="1" dirty="0" smtClean="0"/>
              <a:t>Electricity </a:t>
            </a:r>
            <a:r>
              <a:rPr lang="en-US" sz="800" b="1" dirty="0"/>
              <a:t>problems </a:t>
            </a:r>
            <a:r>
              <a:rPr lang="en-US" sz="800" dirty="0"/>
              <a:t>(15 points maximum)</a:t>
            </a:r>
          </a:p>
          <a:p>
            <a:pPr marL="171450" lvl="0" indent="-171450">
              <a:buFont typeface="Arial"/>
              <a:buChar char="•"/>
            </a:pPr>
            <a:r>
              <a:rPr lang="en-US" sz="800" dirty="0"/>
              <a:t>Unit does not have electricity </a:t>
            </a:r>
          </a:p>
          <a:p>
            <a:pPr marL="171450" lvl="0" indent="-171450">
              <a:buFont typeface="Arial"/>
              <a:buChar char="•"/>
            </a:pPr>
            <a:r>
              <a:rPr lang="en-US" sz="800" dirty="0"/>
              <a:t>Unit has exposed wiring </a:t>
            </a:r>
          </a:p>
          <a:p>
            <a:pPr marL="171450" lvl="0" indent="-171450">
              <a:buFont typeface="Arial"/>
              <a:buChar char="•"/>
            </a:pPr>
            <a:r>
              <a:rPr lang="en-US" sz="800" dirty="0"/>
              <a:t>Unit does not have electric plugs in every room </a:t>
            </a:r>
          </a:p>
          <a:p>
            <a:pPr marL="171450" lvl="0" indent="-171450">
              <a:buFont typeface="Arial"/>
              <a:buChar char="•"/>
            </a:pPr>
            <a:r>
              <a:rPr lang="en-US" sz="800" dirty="0"/>
              <a:t>Each occurrence of a blown fuse or thrown circuit </a:t>
            </a:r>
            <a:r>
              <a:rPr lang="en-US" sz="800" dirty="0" smtClean="0"/>
              <a:t>breaker</a:t>
            </a:r>
            <a:endParaRPr lang="en-US" sz="800" b="1" dirty="0"/>
          </a:p>
          <a:p>
            <a:pPr lvl="0"/>
            <a:r>
              <a:rPr lang="en-US" sz="800" b="1" dirty="0" smtClean="0"/>
              <a:t>Heating </a:t>
            </a:r>
            <a:r>
              <a:rPr lang="en-US" sz="800" b="1" dirty="0"/>
              <a:t>problems </a:t>
            </a:r>
            <a:r>
              <a:rPr lang="en-US" sz="800" dirty="0"/>
              <a:t>(32 points maximum)</a:t>
            </a:r>
          </a:p>
          <a:p>
            <a:pPr marL="171450" lvl="0" indent="-171450">
              <a:buFont typeface="Arial"/>
              <a:buChar char="•"/>
            </a:pPr>
            <a:r>
              <a:rPr lang="en-US" sz="800" dirty="0"/>
              <a:t>Unit was uncomfortably cold for 24+ hours </a:t>
            </a:r>
          </a:p>
          <a:p>
            <a:pPr marL="171450" lvl="0" indent="-171450">
              <a:buFont typeface="Arial"/>
              <a:buChar char="•"/>
            </a:pPr>
            <a:r>
              <a:rPr lang="en-US" sz="800" dirty="0"/>
              <a:t>Each heating equipment breakdown</a:t>
            </a:r>
          </a:p>
          <a:p>
            <a:pPr marL="171450" lvl="0" indent="-171450">
              <a:buFont typeface="Arial"/>
              <a:buChar char="•"/>
            </a:pPr>
            <a:r>
              <a:rPr lang="en-US" sz="800" dirty="0"/>
              <a:t>Unit cold due to utility interruption </a:t>
            </a:r>
          </a:p>
          <a:p>
            <a:pPr marL="171450" lvl="0" indent="-171450">
              <a:buFont typeface="Arial"/>
              <a:buChar char="•"/>
            </a:pPr>
            <a:r>
              <a:rPr lang="en-US" sz="800" dirty="0"/>
              <a:t>Unit cold due to inadequate heating capacity </a:t>
            </a:r>
          </a:p>
          <a:p>
            <a:pPr marL="171450" lvl="0" indent="-171450">
              <a:buFont typeface="Arial"/>
              <a:buChar char="•"/>
            </a:pPr>
            <a:r>
              <a:rPr lang="en-US" sz="800" dirty="0"/>
              <a:t>Unit cold due to inadequate insulation</a:t>
            </a:r>
          </a:p>
          <a:p>
            <a:pPr marL="171450" lvl="0" indent="-171450">
              <a:buFont typeface="Arial"/>
              <a:buChar char="•"/>
            </a:pPr>
            <a:r>
              <a:rPr lang="en-US" sz="800" dirty="0"/>
              <a:t>Unit cold due to other reason</a:t>
            </a:r>
          </a:p>
          <a:p>
            <a:pPr marL="171450" lvl="0" indent="-171450">
              <a:buFont typeface="Arial"/>
              <a:buChar char="•"/>
            </a:pPr>
            <a:r>
              <a:rPr lang="en-US" sz="800" dirty="0"/>
              <a:t>Main heating equipment is unvented kerosene heater(s</a:t>
            </a:r>
            <a:r>
              <a:rPr lang="en-US" sz="800" dirty="0" smtClean="0"/>
              <a:t>)</a:t>
            </a:r>
            <a:endParaRPr lang="en-US" sz="800" dirty="0"/>
          </a:p>
          <a:p>
            <a:pPr lvl="0"/>
            <a:r>
              <a:rPr lang="en-US" sz="800" b="1" dirty="0"/>
              <a:t>Inside structural or other problems </a:t>
            </a:r>
            <a:r>
              <a:rPr lang="en-US" sz="800" dirty="0"/>
              <a:t>(22 points maximum)</a:t>
            </a:r>
          </a:p>
          <a:p>
            <a:pPr marL="171450" lvl="0" indent="-171450">
              <a:buFont typeface="Arial"/>
              <a:buChar char="•"/>
            </a:pPr>
            <a:r>
              <a:rPr lang="en-US" sz="800" dirty="0"/>
              <a:t>Water leak in roof </a:t>
            </a:r>
          </a:p>
          <a:p>
            <a:pPr marL="171450" lvl="0" indent="-171450">
              <a:buFont typeface="Arial"/>
              <a:buChar char="•"/>
            </a:pPr>
            <a:r>
              <a:rPr lang="en-US" sz="800" dirty="0"/>
              <a:t>Water leak in wall or closed door/window</a:t>
            </a:r>
          </a:p>
          <a:p>
            <a:pPr marL="171450" lvl="0" indent="-171450">
              <a:buFont typeface="Arial"/>
              <a:buChar char="•"/>
            </a:pPr>
            <a:r>
              <a:rPr lang="en-US" sz="800" dirty="0"/>
              <a:t>Water leak in basement </a:t>
            </a:r>
          </a:p>
          <a:p>
            <a:pPr marL="171450" lvl="0" indent="-171450">
              <a:buFont typeface="Arial"/>
              <a:buChar char="•"/>
            </a:pPr>
            <a:r>
              <a:rPr lang="en-US" sz="800" dirty="0"/>
              <a:t>Water leak from other source </a:t>
            </a:r>
          </a:p>
          <a:p>
            <a:pPr marL="171450" lvl="0" indent="-171450">
              <a:buFont typeface="Arial"/>
              <a:buChar char="•"/>
            </a:pPr>
            <a:r>
              <a:rPr lang="en-US" sz="800" dirty="0"/>
              <a:t>Inside leak from leaking pipes</a:t>
            </a:r>
          </a:p>
          <a:p>
            <a:pPr marL="171450" lvl="0" indent="-171450">
              <a:buFont typeface="Arial"/>
              <a:buChar char="•"/>
            </a:pPr>
            <a:r>
              <a:rPr lang="en-US" sz="800" dirty="0"/>
              <a:t>Inside leak from plumbing fixtures</a:t>
            </a:r>
          </a:p>
          <a:p>
            <a:pPr marL="171450" lvl="0" indent="-171450">
              <a:buFont typeface="Arial"/>
              <a:buChar char="•"/>
            </a:pPr>
            <a:r>
              <a:rPr lang="en-US" sz="800" dirty="0"/>
              <a:t>Inside leak from other or unknown source </a:t>
            </a:r>
          </a:p>
          <a:p>
            <a:pPr marL="171450" lvl="0" indent="-171450">
              <a:buFont typeface="Arial"/>
              <a:buChar char="•"/>
            </a:pPr>
            <a:r>
              <a:rPr lang="en-US" sz="800" dirty="0"/>
              <a:t>Holes in the floor</a:t>
            </a:r>
          </a:p>
          <a:p>
            <a:pPr marL="171450" lvl="0" indent="-171450">
              <a:buFont typeface="Arial"/>
              <a:buChar char="•"/>
            </a:pPr>
            <a:r>
              <a:rPr lang="en-US" sz="800" dirty="0"/>
              <a:t>Open cracks wider than a dime</a:t>
            </a:r>
          </a:p>
          <a:p>
            <a:pPr marL="171450" lvl="0" indent="-171450">
              <a:buFont typeface="Arial"/>
              <a:buChar char="•"/>
            </a:pPr>
            <a:r>
              <a:rPr lang="en-US" sz="800" dirty="0"/>
              <a:t>Peeling paint larger than 8 by 11 inches </a:t>
            </a:r>
          </a:p>
          <a:p>
            <a:pPr marL="171450" lvl="0" indent="-171450">
              <a:buFont typeface="Arial"/>
              <a:buChar char="•"/>
            </a:pPr>
            <a:r>
              <a:rPr lang="en-US" sz="800" dirty="0"/>
              <a:t>Evidence of rodents </a:t>
            </a:r>
            <a:endParaRPr lang="en-US" sz="800" dirty="0" smtClean="0"/>
          </a:p>
          <a:p>
            <a:pPr lvl="0"/>
            <a:r>
              <a:rPr lang="en-US" sz="800" b="1" dirty="0" smtClean="0"/>
              <a:t>Bathroom </a:t>
            </a:r>
            <a:r>
              <a:rPr lang="en-US" sz="800" b="1" dirty="0"/>
              <a:t>problems </a:t>
            </a:r>
            <a:r>
              <a:rPr lang="en-US" sz="800" dirty="0"/>
              <a:t>(16 points maximum)</a:t>
            </a:r>
          </a:p>
          <a:p>
            <a:pPr marL="171450" lvl="0" indent="-171450">
              <a:buFont typeface="Arial"/>
              <a:buChar char="•"/>
            </a:pPr>
            <a:r>
              <a:rPr lang="en-US" sz="800" dirty="0"/>
              <a:t>Unit does not have hot and cold running water OR </a:t>
            </a:r>
            <a:r>
              <a:rPr lang="en-US" sz="800" dirty="0" smtClean="0"/>
              <a:t>Unit does </a:t>
            </a:r>
            <a:r>
              <a:rPr lang="en-US" sz="800" dirty="0"/>
              <a:t>not have a bathtub</a:t>
            </a:r>
          </a:p>
          <a:p>
            <a:pPr marL="171450" lvl="0" indent="-171450">
              <a:buFont typeface="Arial"/>
              <a:buChar char="•"/>
            </a:pPr>
            <a:r>
              <a:rPr lang="en-US" sz="800" dirty="0"/>
              <a:t>shower OR Unit does not have a flush toilet</a:t>
            </a:r>
          </a:p>
          <a:p>
            <a:pPr marL="171450" lvl="0" indent="-171450">
              <a:buFont typeface="Arial"/>
              <a:buChar char="•"/>
            </a:pPr>
            <a:r>
              <a:rPr lang="en-US" sz="800" dirty="0"/>
              <a:t>Each breakdown leaving unit without a toilet for 6</a:t>
            </a:r>
            <a:r>
              <a:rPr lang="en-US" sz="800" dirty="0" smtClean="0"/>
              <a:t>+</a:t>
            </a:r>
          </a:p>
        </p:txBody>
      </p:sp>
      <p:sp>
        <p:nvSpPr>
          <p:cNvPr id="11" name="Rectangle 10"/>
          <p:cNvSpPr/>
          <p:nvPr/>
        </p:nvSpPr>
        <p:spPr>
          <a:xfrm>
            <a:off x="6659915" y="4359710"/>
            <a:ext cx="2947401" cy="2185214"/>
          </a:xfrm>
          <a:prstGeom prst="rect">
            <a:avLst/>
          </a:prstGeom>
        </p:spPr>
        <p:txBody>
          <a:bodyPr wrap="square">
            <a:spAutoFit/>
          </a:bodyPr>
          <a:lstStyle/>
          <a:p>
            <a:pPr lvl="0"/>
            <a:r>
              <a:rPr lang="en-US" sz="800" b="1" dirty="0"/>
              <a:t>Kitchen problems </a:t>
            </a:r>
            <a:r>
              <a:rPr lang="en-US" sz="800" dirty="0"/>
              <a:t>(10 points maximum)</a:t>
            </a:r>
          </a:p>
          <a:p>
            <a:pPr marL="171450" lvl="0" indent="-171450">
              <a:buFont typeface="Arial"/>
              <a:buChar char="•"/>
            </a:pPr>
            <a:r>
              <a:rPr lang="en-US" sz="800" dirty="0"/>
              <a:t>Unit does not have a refrigerator OR Unit does not have a kitchen sink OR Unit does  not have a cook stove or range</a:t>
            </a:r>
          </a:p>
          <a:p>
            <a:pPr lvl="0"/>
            <a:r>
              <a:rPr lang="en-US" sz="800" b="1" dirty="0" smtClean="0"/>
              <a:t>Outside </a:t>
            </a:r>
            <a:r>
              <a:rPr lang="en-US" sz="800" b="1" dirty="0"/>
              <a:t>structural problems </a:t>
            </a:r>
            <a:r>
              <a:rPr lang="en-US" sz="800" dirty="0"/>
              <a:t>(35 points maximum)</a:t>
            </a:r>
          </a:p>
          <a:p>
            <a:pPr marL="171450" lvl="0" indent="-171450">
              <a:buFont typeface="Arial"/>
              <a:buChar char="•"/>
            </a:pPr>
            <a:r>
              <a:rPr lang="en-US" sz="800" dirty="0"/>
              <a:t>Windows broken</a:t>
            </a:r>
          </a:p>
          <a:p>
            <a:pPr marL="171450" lvl="0" indent="-171450">
              <a:buFont typeface="Arial"/>
              <a:buChar char="•"/>
            </a:pPr>
            <a:r>
              <a:rPr lang="en-US" sz="800" dirty="0"/>
              <a:t>Holes/cracks or crumbling in foundation</a:t>
            </a:r>
          </a:p>
          <a:p>
            <a:pPr marL="171450" lvl="0" indent="-171450">
              <a:buFont typeface="Arial"/>
              <a:buChar char="•"/>
            </a:pPr>
            <a:r>
              <a:rPr lang="en-US" sz="800" dirty="0"/>
              <a:t>Roof has holes </a:t>
            </a:r>
          </a:p>
          <a:p>
            <a:pPr marL="171450" lvl="0" indent="-171450">
              <a:buFont typeface="Arial"/>
              <a:buChar char="•"/>
            </a:pPr>
            <a:r>
              <a:rPr lang="en-US" sz="800" dirty="0"/>
              <a:t>Roof missing shingles/other roofing materials </a:t>
            </a:r>
          </a:p>
          <a:p>
            <a:pPr marL="171450" lvl="0" indent="-171450">
              <a:buFont typeface="Arial"/>
              <a:buChar char="•"/>
            </a:pPr>
            <a:r>
              <a:rPr lang="en-US" sz="800" dirty="0"/>
              <a:t>Outside walls missing siding/bricks/and so on </a:t>
            </a:r>
          </a:p>
          <a:p>
            <a:pPr marL="171450" lvl="0" indent="-171450">
              <a:buFont typeface="Arial"/>
              <a:buChar char="•"/>
            </a:pPr>
            <a:r>
              <a:rPr lang="en-US" sz="800" dirty="0"/>
              <a:t>Roof’s surface sags or is uneven </a:t>
            </a:r>
          </a:p>
          <a:p>
            <a:pPr marL="171450" lvl="0" indent="-171450">
              <a:buFont typeface="Arial"/>
              <a:buChar char="•"/>
            </a:pPr>
            <a:r>
              <a:rPr lang="en-US" sz="800" dirty="0"/>
              <a:t>Outside walls slope/lean/slant/buckle </a:t>
            </a:r>
          </a:p>
          <a:p>
            <a:pPr lvl="0"/>
            <a:r>
              <a:rPr lang="en-US" sz="800" b="1" dirty="0"/>
              <a:t>Water and sewer problems </a:t>
            </a:r>
            <a:r>
              <a:rPr lang="en-US" sz="800" dirty="0"/>
              <a:t>(32 points maximum)</a:t>
            </a:r>
          </a:p>
          <a:p>
            <a:pPr marL="171450" lvl="0" indent="-171450">
              <a:buFont typeface="Arial"/>
              <a:buChar char="•"/>
            </a:pPr>
            <a:r>
              <a:rPr lang="en-US" sz="800" dirty="0"/>
              <a:t>Each time unit is completely without water</a:t>
            </a:r>
          </a:p>
          <a:p>
            <a:pPr marL="171450" lvl="0" indent="-171450">
              <a:buFont typeface="Arial"/>
              <a:buChar char="•"/>
            </a:pPr>
            <a:r>
              <a:rPr lang="en-US" sz="800" dirty="0"/>
              <a:t>Each sewage disposal breakdown</a:t>
            </a:r>
          </a:p>
          <a:p>
            <a:pPr marL="171450" lvl="0" indent="-171450">
              <a:buFont typeface="Arial"/>
              <a:buChar char="•"/>
            </a:pPr>
            <a:r>
              <a:rPr lang="en-US" sz="800" dirty="0"/>
              <a:t>Elevator problems (4 points maximum)</a:t>
            </a:r>
          </a:p>
          <a:p>
            <a:pPr marL="171450" lvl="0" indent="-171450">
              <a:buFont typeface="Arial"/>
              <a:buChar char="•"/>
            </a:pPr>
            <a:r>
              <a:rPr lang="en-US" sz="800" dirty="0"/>
              <a:t>No working elevator in building of four or more stories</a:t>
            </a:r>
          </a:p>
        </p:txBody>
      </p:sp>
      <p:sp>
        <p:nvSpPr>
          <p:cNvPr id="12" name="Rectangle 11"/>
          <p:cNvSpPr/>
          <p:nvPr/>
        </p:nvSpPr>
        <p:spPr>
          <a:xfrm>
            <a:off x="236274" y="1377950"/>
            <a:ext cx="1890175" cy="707886"/>
          </a:xfrm>
          <a:prstGeom prst="rect">
            <a:avLst/>
          </a:prstGeom>
        </p:spPr>
        <p:txBody>
          <a:bodyPr wrap="square">
            <a:spAutoFit/>
          </a:bodyPr>
          <a:lstStyle/>
          <a:p>
            <a:pPr algn="just"/>
            <a:r>
              <a:rPr lang="en-US" sz="1000" dirty="0"/>
              <a:t>Review of standards, surveys, tools, and criteria used in US and UK, as well as metrics to measure housing quality.</a:t>
            </a:r>
          </a:p>
        </p:txBody>
      </p:sp>
      <p:sp>
        <p:nvSpPr>
          <p:cNvPr id="16" name="Rectangle 15"/>
          <p:cNvSpPr/>
          <p:nvPr/>
        </p:nvSpPr>
        <p:spPr>
          <a:xfrm>
            <a:off x="4179060" y="162448"/>
            <a:ext cx="2037845" cy="6986530"/>
          </a:xfrm>
          <a:prstGeom prst="rect">
            <a:avLst/>
          </a:prstGeom>
        </p:spPr>
        <p:txBody>
          <a:bodyPr wrap="square">
            <a:spAutoFit/>
          </a:bodyPr>
          <a:lstStyle/>
          <a:p>
            <a:pPr lvl="0"/>
            <a:r>
              <a:rPr lang="en-US" sz="800" b="1" dirty="0"/>
              <a:t>National Healthy Housing Standard</a:t>
            </a:r>
          </a:p>
          <a:p>
            <a:r>
              <a:rPr lang="en-US" sz="800" b="1" dirty="0"/>
              <a:t>The seven chapters </a:t>
            </a:r>
            <a:endParaRPr lang="en-US" sz="800" dirty="0"/>
          </a:p>
          <a:p>
            <a:r>
              <a:rPr lang="en-US" sz="800" dirty="0" smtClean="0"/>
              <a:t>1</a:t>
            </a:r>
            <a:r>
              <a:rPr lang="en-US" sz="800" dirty="0"/>
              <a:t>. Duties of Owners and Occupants</a:t>
            </a:r>
          </a:p>
          <a:p>
            <a:r>
              <a:rPr lang="en-US" sz="800" dirty="0"/>
              <a:t>1.1. Duties of Owners</a:t>
            </a:r>
          </a:p>
          <a:p>
            <a:r>
              <a:rPr lang="en-US" sz="800" dirty="0"/>
              <a:t>1.2. Duties of Occupants</a:t>
            </a:r>
          </a:p>
          <a:p>
            <a:r>
              <a:rPr lang="en-US" sz="800" dirty="0"/>
              <a:t>2. Structures, Facilities, Plumbing, and Space Requirements</a:t>
            </a:r>
          </a:p>
          <a:p>
            <a:r>
              <a:rPr lang="en-US" sz="800" dirty="0"/>
              <a:t>2.1. Structure</a:t>
            </a:r>
          </a:p>
          <a:p>
            <a:r>
              <a:rPr lang="en-US" sz="800" dirty="0"/>
              <a:t>2.2. Facilities</a:t>
            </a:r>
          </a:p>
          <a:p>
            <a:r>
              <a:rPr lang="en-US" sz="800" dirty="0"/>
              <a:t>2.3. Plumbing System</a:t>
            </a:r>
          </a:p>
          <a:p>
            <a:r>
              <a:rPr lang="en-US" sz="800" dirty="0"/>
              <a:t>2.4. Kitchen</a:t>
            </a:r>
          </a:p>
          <a:p>
            <a:r>
              <a:rPr lang="en-US" sz="800" dirty="0"/>
              <a:t>2.5. Bathroom </a:t>
            </a:r>
          </a:p>
          <a:p>
            <a:r>
              <a:rPr lang="en-US" sz="800" dirty="0"/>
              <a:t>2.6. Minimum Space</a:t>
            </a:r>
          </a:p>
          <a:p>
            <a:r>
              <a:rPr lang="en-US" sz="800" dirty="0"/>
              <a:t>2.7. Floors and Floor Coverings</a:t>
            </a:r>
          </a:p>
          <a:p>
            <a:r>
              <a:rPr lang="en-US" sz="800" dirty="0"/>
              <a:t>2.8. Noise</a:t>
            </a:r>
          </a:p>
          <a:p>
            <a:r>
              <a:rPr lang="en-US" sz="800" dirty="0"/>
              <a:t>3. Safety and Personal Security</a:t>
            </a:r>
          </a:p>
          <a:p>
            <a:r>
              <a:rPr lang="en-US" sz="800" dirty="0"/>
              <a:t>3.1. Egress</a:t>
            </a:r>
          </a:p>
          <a:p>
            <a:r>
              <a:rPr lang="en-US" sz="800" dirty="0"/>
              <a:t>3.2. Locks/Security</a:t>
            </a:r>
          </a:p>
          <a:p>
            <a:r>
              <a:rPr lang="en-US" sz="800" dirty="0"/>
              <a:t>3.3. Smoke Alarm</a:t>
            </a:r>
          </a:p>
          <a:p>
            <a:r>
              <a:rPr lang="en-US" sz="800" dirty="0"/>
              <a:t>3.4. Fire Extinguisher</a:t>
            </a:r>
          </a:p>
          <a:p>
            <a:r>
              <a:rPr lang="en-US" sz="800" dirty="0"/>
              <a:t>3.5. Carbon Monoxide Alarm</a:t>
            </a:r>
          </a:p>
          <a:p>
            <a:r>
              <a:rPr lang="en-US" sz="800" dirty="0"/>
              <a:t>3.6. Walking Surfaces</a:t>
            </a:r>
          </a:p>
          <a:p>
            <a:r>
              <a:rPr lang="en-US" sz="800" dirty="0"/>
              <a:t>3.7. Guards</a:t>
            </a:r>
          </a:p>
          <a:p>
            <a:r>
              <a:rPr lang="en-US" sz="800" dirty="0"/>
              <a:t>3.8. Chemical Storage.</a:t>
            </a:r>
          </a:p>
          <a:p>
            <a:r>
              <a:rPr lang="en-US" sz="800" dirty="0"/>
              <a:t>3.9. Pools, Hot Tubs, and Other Water </a:t>
            </a:r>
            <a:r>
              <a:rPr lang="en-US" sz="800" dirty="0" smtClean="0"/>
              <a:t>Features</a:t>
            </a:r>
            <a:endParaRPr lang="en-US" sz="800" dirty="0"/>
          </a:p>
          <a:p>
            <a:r>
              <a:rPr lang="en-US" sz="800" dirty="0"/>
              <a:t>4. Lighting and Electrical Systems</a:t>
            </a:r>
          </a:p>
          <a:p>
            <a:r>
              <a:rPr lang="en-US" sz="800" dirty="0"/>
              <a:t>4.1. Electrical System</a:t>
            </a:r>
          </a:p>
          <a:p>
            <a:r>
              <a:rPr lang="en-US" sz="800" dirty="0"/>
              <a:t>4.2. Outlets</a:t>
            </a:r>
          </a:p>
          <a:p>
            <a:r>
              <a:rPr lang="en-US" sz="800" dirty="0"/>
              <a:t>4.3. Natural Lighting</a:t>
            </a:r>
          </a:p>
          <a:p>
            <a:r>
              <a:rPr lang="en-US" sz="800" dirty="0"/>
              <a:t>4.4. Artificial Lighting</a:t>
            </a:r>
          </a:p>
          <a:p>
            <a:r>
              <a:rPr lang="en-US" sz="800" dirty="0"/>
              <a:t>5. Thermal Comfort, Ventilation, and Energy Efficiency</a:t>
            </a:r>
          </a:p>
          <a:p>
            <a:r>
              <a:rPr lang="en-US" sz="800" dirty="0"/>
              <a:t>5.1. Heating, Ventilation, and Air Conditioning Systems</a:t>
            </a:r>
          </a:p>
          <a:p>
            <a:r>
              <a:rPr lang="en-US" sz="800" dirty="0"/>
              <a:t>5.2. Heating System</a:t>
            </a:r>
          </a:p>
          <a:p>
            <a:r>
              <a:rPr lang="en-US" sz="800" dirty="0"/>
              <a:t>5.3. Ventilation</a:t>
            </a:r>
          </a:p>
          <a:p>
            <a:r>
              <a:rPr lang="en-US" sz="800" dirty="0"/>
              <a:t>5.4. Air Sealing</a:t>
            </a:r>
          </a:p>
          <a:p>
            <a:r>
              <a:rPr lang="en-US" sz="800" dirty="0"/>
              <a:t>6. Moisture Control, Solid Waste</a:t>
            </a:r>
            <a:r>
              <a:rPr lang="en-US" sz="800" dirty="0" smtClean="0"/>
              <a:t>, and </a:t>
            </a:r>
            <a:r>
              <a:rPr lang="en-US" sz="800" dirty="0"/>
              <a:t>Pest Management</a:t>
            </a:r>
          </a:p>
          <a:p>
            <a:r>
              <a:rPr lang="en-US" sz="800" dirty="0"/>
              <a:t>6.1. Moisture Prevention and Control</a:t>
            </a:r>
          </a:p>
          <a:p>
            <a:r>
              <a:rPr lang="en-US" sz="800" dirty="0"/>
              <a:t>6.2. Solid Waste</a:t>
            </a:r>
          </a:p>
          <a:p>
            <a:r>
              <a:rPr lang="en-US" sz="800" dirty="0"/>
              <a:t>6.3. Pest Management</a:t>
            </a:r>
          </a:p>
          <a:p>
            <a:r>
              <a:rPr lang="en-US" sz="800" dirty="0"/>
              <a:t>7. Chemical and Radiological Agents</a:t>
            </a:r>
          </a:p>
          <a:p>
            <a:r>
              <a:rPr lang="en-US" sz="800" dirty="0"/>
              <a:t>7.1. General Requirements</a:t>
            </a:r>
          </a:p>
          <a:p>
            <a:r>
              <a:rPr lang="en-US" sz="800" dirty="0"/>
              <a:t>7.2. Lead-Based Paint</a:t>
            </a:r>
          </a:p>
          <a:p>
            <a:r>
              <a:rPr lang="en-US" sz="800" dirty="0"/>
              <a:t>7.3. Asbestos</a:t>
            </a:r>
          </a:p>
          <a:p>
            <a:r>
              <a:rPr lang="en-US" sz="800" dirty="0"/>
              <a:t>7.4. Toxic Substances </a:t>
            </a:r>
            <a:r>
              <a:rPr lang="en-US" sz="800" dirty="0" smtClean="0"/>
              <a:t>in Manufactured </a:t>
            </a:r>
            <a:r>
              <a:rPr lang="en-US" sz="800" dirty="0"/>
              <a:t>Building Materials</a:t>
            </a:r>
          </a:p>
          <a:p>
            <a:r>
              <a:rPr lang="en-US" sz="800" dirty="0"/>
              <a:t>7.5. Radon</a:t>
            </a:r>
          </a:p>
          <a:p>
            <a:r>
              <a:rPr lang="en-US" sz="800" dirty="0"/>
              <a:t>7.6. Pesticides</a:t>
            </a:r>
          </a:p>
          <a:p>
            <a:r>
              <a:rPr lang="en-US" sz="800" dirty="0"/>
              <a:t>7.7. Methamphetamine</a:t>
            </a:r>
          </a:p>
          <a:p>
            <a:r>
              <a:rPr lang="en-US" sz="800" dirty="0"/>
              <a:t>7.8. Smoke in Multifamily Housing</a:t>
            </a:r>
          </a:p>
          <a:p>
            <a:r>
              <a:rPr lang="en-US" sz="800" dirty="0"/>
              <a:t/>
            </a:r>
            <a:br>
              <a:rPr lang="en-US" sz="800" dirty="0"/>
            </a:br>
            <a:r>
              <a:rPr lang="en-US" sz="800" dirty="0"/>
              <a:t/>
            </a:r>
            <a:br>
              <a:rPr lang="en-US" sz="800" dirty="0"/>
            </a:br>
            <a:endParaRPr lang="en-US" sz="800" dirty="0"/>
          </a:p>
        </p:txBody>
      </p:sp>
    </p:spTree>
    <p:extLst>
      <p:ext uri="{BB962C8B-B14F-4D97-AF65-F5344CB8AC3E}">
        <p14:creationId xmlns:p14="http://schemas.microsoft.com/office/powerpoint/2010/main" val="2754394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1411113"/>
            <a:ext cx="12192000" cy="3104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image1.png"/>
          <p:cNvPicPr/>
          <p:nvPr/>
        </p:nvPicPr>
        <p:blipFill>
          <a:blip r:embed="rId3"/>
          <a:srcRect t="386" b="14012"/>
          <a:stretch>
            <a:fillRect/>
          </a:stretch>
        </p:blipFill>
        <p:spPr>
          <a:xfrm>
            <a:off x="1234773" y="521408"/>
            <a:ext cx="4401732" cy="5932302"/>
          </a:xfrm>
          <a:prstGeom prst="rect">
            <a:avLst/>
          </a:prstGeom>
          <a:ln/>
        </p:spPr>
      </p:pic>
      <p:pic>
        <p:nvPicPr>
          <p:cNvPr id="14" name="image2.png"/>
          <p:cNvPicPr/>
          <p:nvPr/>
        </p:nvPicPr>
        <p:blipFill>
          <a:blip r:embed="rId4"/>
          <a:srcRect t="866" b="1361"/>
          <a:stretch>
            <a:fillRect/>
          </a:stretch>
        </p:blipFill>
        <p:spPr>
          <a:xfrm>
            <a:off x="5960287" y="142163"/>
            <a:ext cx="4799800" cy="6517255"/>
          </a:xfrm>
          <a:prstGeom prst="rect">
            <a:avLst/>
          </a:prstGeom>
          <a:ln/>
        </p:spPr>
      </p:pic>
    </p:spTree>
    <p:extLst>
      <p:ext uri="{BB962C8B-B14F-4D97-AF65-F5344CB8AC3E}">
        <p14:creationId xmlns:p14="http://schemas.microsoft.com/office/powerpoint/2010/main" val="2749346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968B-EE1D-4442-A6D3-D1A2FE6577AF}"/>
              </a:ext>
            </a:extLst>
          </p:cNvPr>
          <p:cNvSpPr>
            <a:spLocks noGrp="1"/>
          </p:cNvSpPr>
          <p:nvPr>
            <p:ph type="title"/>
          </p:nvPr>
        </p:nvSpPr>
        <p:spPr>
          <a:xfrm>
            <a:off x="253761" y="243301"/>
            <a:ext cx="10461636" cy="249859"/>
          </a:xfrm>
        </p:spPr>
        <p:txBody>
          <a:bodyPr>
            <a:noAutofit/>
          </a:bodyPr>
          <a:lstStyle/>
          <a:p>
            <a:r>
              <a:rPr lang="en-GB" sz="2000" dirty="0" smtClean="0"/>
              <a:t>Creation of Housing and Health Index</a:t>
            </a:r>
            <a:endParaRPr lang="en-GB" sz="2000" dirty="0"/>
          </a:p>
        </p:txBody>
      </p:sp>
      <p:sp>
        <p:nvSpPr>
          <p:cNvPr id="4" name="AutoShape 8" descr="Image result for letters to a young farmer">
            <a:extLst>
              <a:ext uri="{FF2B5EF4-FFF2-40B4-BE49-F238E27FC236}">
                <a16:creationId xmlns:a16="http://schemas.microsoft.com/office/drawing/2014/main" id="{4E954BBE-CF02-4E99-9320-A4D65D569EC8}"/>
              </a:ext>
            </a:extLst>
          </p:cNvPr>
          <p:cNvSpPr>
            <a:spLocks noChangeAspect="1" noChangeArrowheads="1"/>
          </p:cNvSpPr>
          <p:nvPr/>
        </p:nvSpPr>
        <p:spPr bwMode="auto">
          <a:xfrm>
            <a:off x="530225" y="11741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letters to a young farmer">
            <a:extLst>
              <a:ext uri="{FF2B5EF4-FFF2-40B4-BE49-F238E27FC236}">
                <a16:creationId xmlns:a16="http://schemas.microsoft.com/office/drawing/2014/main" id="{AB2DFC2D-4E67-45C3-A333-1D529C7C42FC}"/>
              </a:ext>
            </a:extLst>
          </p:cNvPr>
          <p:cNvSpPr>
            <a:spLocks noChangeAspect="1" noChangeArrowheads="1"/>
          </p:cNvSpPr>
          <p:nvPr/>
        </p:nvSpPr>
        <p:spPr bwMode="auto">
          <a:xfrm>
            <a:off x="682625" y="26981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82331175"/>
              </p:ext>
            </p:extLst>
          </p:nvPr>
        </p:nvGraphicFramePr>
        <p:xfrm>
          <a:off x="123305" y="592667"/>
          <a:ext cx="11945383" cy="6324672"/>
        </p:xfrm>
        <a:graphic>
          <a:graphicData uri="http://schemas.openxmlformats.org/drawingml/2006/table">
            <a:tbl>
              <a:tblPr firstRow="1" firstCol="1" bandRow="1">
                <a:tableStyleId>{5C22544A-7EE6-4342-B048-85BDC9FD1C3A}</a:tableStyleId>
              </a:tblPr>
              <a:tblGrid>
                <a:gridCol w="1386584">
                  <a:extLst>
                    <a:ext uri="{9D8B030D-6E8A-4147-A177-3AD203B41FA5}">
                      <a16:colId xmlns:a16="http://schemas.microsoft.com/office/drawing/2014/main" val="4229951066"/>
                    </a:ext>
                  </a:extLst>
                </a:gridCol>
                <a:gridCol w="649111">
                  <a:extLst>
                    <a:ext uri="{9D8B030D-6E8A-4147-A177-3AD203B41FA5}">
                      <a16:colId xmlns:a16="http://schemas.microsoft.com/office/drawing/2014/main" val="2339260105"/>
                    </a:ext>
                  </a:extLst>
                </a:gridCol>
                <a:gridCol w="1721556">
                  <a:extLst>
                    <a:ext uri="{9D8B030D-6E8A-4147-A177-3AD203B41FA5}">
                      <a16:colId xmlns:a16="http://schemas.microsoft.com/office/drawing/2014/main" val="20002"/>
                    </a:ext>
                  </a:extLst>
                </a:gridCol>
                <a:gridCol w="1157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2935111">
                  <a:extLst>
                    <a:ext uri="{9D8B030D-6E8A-4147-A177-3AD203B41FA5}">
                      <a16:colId xmlns:a16="http://schemas.microsoft.com/office/drawing/2014/main" val="20005"/>
                    </a:ext>
                  </a:extLst>
                </a:gridCol>
                <a:gridCol w="3192799">
                  <a:extLst>
                    <a:ext uri="{9D8B030D-6E8A-4147-A177-3AD203B41FA5}">
                      <a16:colId xmlns:a16="http://schemas.microsoft.com/office/drawing/2014/main" val="20006"/>
                    </a:ext>
                  </a:extLst>
                </a:gridCol>
              </a:tblGrid>
              <a:tr h="493889">
                <a:tc rowSpan="2">
                  <a:txBody>
                    <a:bodyPr/>
                    <a:lstStyle/>
                    <a:p>
                      <a:pPr marL="0" marR="0" algn="ctr">
                        <a:lnSpc>
                          <a:spcPct val="107000"/>
                        </a:lnSpc>
                        <a:spcBef>
                          <a:spcPts val="0"/>
                        </a:spcBef>
                        <a:spcAft>
                          <a:spcPts val="0"/>
                        </a:spcAft>
                      </a:pPr>
                      <a:r>
                        <a:rPr lang="en-US" sz="1400" dirty="0" smtClean="0">
                          <a:effectLst/>
                          <a:latin typeface="+mj-lt"/>
                          <a:cs typeface="Calibri" panose="020F0502020204030204" pitchFamily="34" charset="0"/>
                        </a:rPr>
                        <a:t>Domain</a:t>
                      </a:r>
                      <a:endParaRPr lang="en-US" sz="1400" dirty="0">
                        <a:effectLst/>
                        <a:latin typeface="+mj-lt"/>
                        <a:ea typeface="Calibri" panose="020F0502020204030204" pitchFamily="34" charset="0"/>
                        <a:cs typeface="Calibri" panose="020F0502020204030204" pitchFamily="34" charset="0"/>
                      </a:endParaRPr>
                    </a:p>
                  </a:txBody>
                  <a:tcPr marL="38687" marR="38687" marT="0" marB="0" anchor="ctr"/>
                </a:tc>
                <a:tc rowSpan="2">
                  <a:txBody>
                    <a:bodyPr/>
                    <a:lstStyle/>
                    <a:p>
                      <a:pPr marL="0" marR="0" algn="ctr">
                        <a:lnSpc>
                          <a:spcPct val="107000"/>
                        </a:lnSpc>
                        <a:spcBef>
                          <a:spcPts val="0"/>
                        </a:spcBef>
                        <a:spcAft>
                          <a:spcPts val="0"/>
                        </a:spcAft>
                      </a:pPr>
                      <a:r>
                        <a:rPr lang="en-US" sz="1400" dirty="0" smtClean="0">
                          <a:effectLst/>
                          <a:latin typeface="+mj-lt"/>
                          <a:cs typeface="Calibri" panose="020F0502020204030204" pitchFamily="34" charset="0"/>
                        </a:rPr>
                        <a:t>Metric</a:t>
                      </a:r>
                      <a:endParaRPr lang="en-US" sz="1400" dirty="0">
                        <a:effectLst/>
                        <a:latin typeface="+mj-lt"/>
                        <a:cs typeface="Calibri" panose="020F0502020204030204" pitchFamily="34" charset="0"/>
                      </a:endParaRPr>
                    </a:p>
                  </a:txBody>
                  <a:tcPr marL="38687" marR="38687" marT="0" marB="0" anchor="ctr"/>
                </a:tc>
                <a:tc rowSpan="2">
                  <a:txBody>
                    <a:bodyPr/>
                    <a:lstStyle/>
                    <a:p>
                      <a:pPr marL="0" marR="0" algn="ctr">
                        <a:lnSpc>
                          <a:spcPct val="107000"/>
                        </a:lnSpc>
                        <a:spcBef>
                          <a:spcPts val="0"/>
                        </a:spcBef>
                        <a:spcAft>
                          <a:spcPts val="0"/>
                        </a:spcAft>
                      </a:pPr>
                      <a:r>
                        <a:rPr lang="en-US" sz="1400" dirty="0" smtClean="0">
                          <a:effectLst/>
                          <a:latin typeface="+mj-lt"/>
                          <a:cs typeface="Calibri" panose="020F0502020204030204" pitchFamily="34" charset="0"/>
                        </a:rPr>
                        <a:t>Variables from Data </a:t>
                      </a:r>
                    </a:p>
                    <a:p>
                      <a:pPr marL="0" marR="0" algn="ctr">
                        <a:lnSpc>
                          <a:spcPct val="107000"/>
                        </a:lnSpc>
                        <a:spcBef>
                          <a:spcPts val="0"/>
                        </a:spcBef>
                        <a:spcAft>
                          <a:spcPts val="0"/>
                        </a:spcAft>
                      </a:pPr>
                      <a:r>
                        <a:rPr lang="en-US" sz="1000" b="0" dirty="0" smtClean="0">
                          <a:effectLst/>
                          <a:latin typeface="+mj-lt"/>
                          <a:cs typeface="Calibri" panose="020F0502020204030204" pitchFamily="34" charset="0"/>
                        </a:rPr>
                        <a:t>(e.g. Accra)</a:t>
                      </a:r>
                      <a:endParaRPr lang="en-US" sz="1000" b="0" dirty="0">
                        <a:effectLst/>
                        <a:latin typeface="+mj-lt"/>
                        <a:cs typeface="Calibri" panose="020F0502020204030204" pitchFamily="34" charset="0"/>
                      </a:endParaRPr>
                    </a:p>
                  </a:txBody>
                  <a:tcPr marL="38687" marR="38687" marT="0" marB="0" anchor="ctr"/>
                </a:tc>
                <a:tc rowSpan="2">
                  <a:txBody>
                    <a:bodyPr/>
                    <a:lstStyle/>
                    <a:p>
                      <a:pPr marL="0" marR="0" algn="ctr">
                        <a:lnSpc>
                          <a:spcPct val="107000"/>
                        </a:lnSpc>
                        <a:spcBef>
                          <a:spcPts val="0"/>
                        </a:spcBef>
                        <a:spcAft>
                          <a:spcPts val="0"/>
                        </a:spcAft>
                      </a:pPr>
                      <a:r>
                        <a:rPr lang="en-US" sz="1400" dirty="0" smtClean="0">
                          <a:effectLst/>
                          <a:latin typeface="+mj-lt"/>
                          <a:cs typeface="Calibri" panose="020F0502020204030204" pitchFamily="34" charset="0"/>
                        </a:rPr>
                        <a:t>Assessment</a:t>
                      </a:r>
                      <a:r>
                        <a:rPr lang="en-US" sz="1400" baseline="0" dirty="0" smtClean="0">
                          <a:effectLst/>
                          <a:latin typeface="+mj-lt"/>
                          <a:cs typeface="Calibri" panose="020F0502020204030204" pitchFamily="34" charset="0"/>
                        </a:rPr>
                        <a:t> / score</a:t>
                      </a:r>
                      <a:endParaRPr lang="en-US" sz="1400" dirty="0">
                        <a:effectLst/>
                        <a:latin typeface="+mj-lt"/>
                        <a:cs typeface="Calibri" panose="020F0502020204030204" pitchFamily="34" charset="0"/>
                      </a:endParaRPr>
                    </a:p>
                  </a:txBody>
                  <a:tcPr marL="38687" marR="38687" marT="0" marB="0" anchor="ctr"/>
                </a:tc>
                <a:tc gridSpan="3">
                  <a:txBody>
                    <a:bodyPr/>
                    <a:lstStyle/>
                    <a:p>
                      <a:pPr marL="0" marR="0" algn="ctr">
                        <a:lnSpc>
                          <a:spcPct val="107000"/>
                        </a:lnSpc>
                        <a:spcBef>
                          <a:spcPts val="0"/>
                        </a:spcBef>
                        <a:spcAft>
                          <a:spcPts val="0"/>
                        </a:spcAft>
                      </a:pPr>
                      <a:r>
                        <a:rPr lang="en-US" sz="1400" dirty="0" smtClean="0">
                          <a:effectLst/>
                          <a:latin typeface="+mj-lt"/>
                          <a:cs typeface="Calibri" panose="020F0502020204030204" pitchFamily="34" charset="0"/>
                        </a:rPr>
                        <a:t>Alignment</a:t>
                      </a:r>
                      <a:r>
                        <a:rPr lang="en-US" sz="1400" baseline="0" dirty="0" smtClean="0">
                          <a:effectLst/>
                          <a:latin typeface="+mj-lt"/>
                          <a:cs typeface="Calibri" panose="020F0502020204030204" pitchFamily="34" charset="0"/>
                        </a:rPr>
                        <a:t> to Sustainable Development Goals (SDGs)</a:t>
                      </a:r>
                      <a:endParaRPr lang="en-US" sz="1400" dirty="0">
                        <a:effectLst/>
                        <a:latin typeface="+mj-lt"/>
                        <a:cs typeface="Calibri" panose="020F0502020204030204" pitchFamily="34" charset="0"/>
                      </a:endParaRPr>
                    </a:p>
                  </a:txBody>
                  <a:tcPr marL="38687" marR="38687" marT="0" marB="0"/>
                </a:tc>
                <a:tc hMerge="1">
                  <a:txBody>
                    <a:bodyPr/>
                    <a:lstStyle/>
                    <a:p>
                      <a:pPr marL="0" marR="0" algn="ctr">
                        <a:lnSpc>
                          <a:spcPct val="107000"/>
                        </a:lnSpc>
                        <a:spcBef>
                          <a:spcPts val="0"/>
                        </a:spcBef>
                        <a:spcAft>
                          <a:spcPts val="0"/>
                        </a:spcAft>
                      </a:pPr>
                      <a:endParaRPr lang="en-US" sz="1400" dirty="0">
                        <a:effectLst/>
                        <a:latin typeface="+mj-lt"/>
                        <a:cs typeface="Calibri" panose="020F0502020204030204" pitchFamily="34" charset="0"/>
                      </a:endParaRPr>
                    </a:p>
                  </a:txBody>
                  <a:tcPr marL="38687" marR="38687" marT="0" marB="0"/>
                </a:tc>
                <a:tc hMerge="1">
                  <a:txBody>
                    <a:bodyPr/>
                    <a:lstStyle/>
                    <a:p>
                      <a:pPr marL="0" marR="0" algn="ctr">
                        <a:lnSpc>
                          <a:spcPct val="107000"/>
                        </a:lnSpc>
                        <a:spcBef>
                          <a:spcPts val="0"/>
                        </a:spcBef>
                        <a:spcAft>
                          <a:spcPts val="0"/>
                        </a:spcAft>
                      </a:pPr>
                      <a:endParaRPr lang="en-US" sz="1000" dirty="0">
                        <a:effectLst/>
                        <a:latin typeface="Calibri" panose="020F0502020204030204" pitchFamily="34" charset="0"/>
                        <a:cs typeface="Calibri" panose="020F0502020204030204" pitchFamily="34" charset="0"/>
                      </a:endParaRPr>
                    </a:p>
                  </a:txBody>
                  <a:tcPr marL="38687" marR="38687" marT="0" marB="0"/>
                </a:tc>
                <a:extLst>
                  <a:ext uri="{0D108BD9-81ED-4DB2-BD59-A6C34878D82A}">
                    <a16:rowId xmlns:a16="http://schemas.microsoft.com/office/drawing/2014/main" val="2180399677"/>
                  </a:ext>
                </a:extLst>
              </a:tr>
              <a:tr h="3411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smtClean="0">
                          <a:effectLst/>
                          <a:latin typeface="+mj-lt"/>
                          <a:cs typeface="Calibri" panose="020F0502020204030204" pitchFamily="34" charset="0"/>
                        </a:rPr>
                        <a:t>Goal</a:t>
                      </a:r>
                      <a:endParaRPr lang="en-US" sz="1400" b="1" dirty="0">
                        <a:effectLst/>
                        <a:latin typeface="+mj-lt"/>
                        <a:cs typeface="Calibri" panose="020F0502020204030204" pitchFamily="34" charset="0"/>
                      </a:endParaRPr>
                    </a:p>
                  </a:txBody>
                  <a:tcPr marL="38687" marR="38687"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1" dirty="0" smtClean="0">
                          <a:effectLst/>
                          <a:latin typeface="+mj-lt"/>
                          <a:cs typeface="Calibri" panose="020F0502020204030204" pitchFamily="34" charset="0"/>
                        </a:rPr>
                        <a:t>Target</a:t>
                      </a:r>
                      <a:endParaRPr lang="en-US" sz="1400" b="1" dirty="0">
                        <a:effectLst/>
                        <a:latin typeface="+mj-lt"/>
                        <a:cs typeface="Calibri" panose="020F0502020204030204" pitchFamily="34" charset="0"/>
                      </a:endParaRPr>
                    </a:p>
                  </a:txBody>
                  <a:tcPr marL="38687" marR="38687"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400" b="1" dirty="0" smtClean="0">
                          <a:effectLst/>
                          <a:latin typeface="+mj-lt"/>
                          <a:cs typeface="Calibri" panose="020F0502020204030204" pitchFamily="34" charset="0"/>
                        </a:rPr>
                        <a:t>Indicator</a:t>
                      </a:r>
                      <a:endParaRPr lang="en-US" sz="1400" b="1" dirty="0">
                        <a:effectLst/>
                        <a:latin typeface="+mj-lt"/>
                        <a:cs typeface="Calibri" panose="020F0502020204030204" pitchFamily="34" charset="0"/>
                      </a:endParaRPr>
                    </a:p>
                  </a:txBody>
                  <a:tcPr marL="38687" marR="38687" marT="0" marB="0" anchor="ctr">
                    <a:solidFill>
                      <a:schemeClr val="accent1">
                        <a:lumMod val="40000"/>
                        <a:lumOff val="60000"/>
                      </a:schemeClr>
                    </a:solidFill>
                  </a:tcPr>
                </a:tc>
                <a:extLst>
                  <a:ext uri="{0D108BD9-81ED-4DB2-BD59-A6C34878D82A}">
                    <a16:rowId xmlns:a16="http://schemas.microsoft.com/office/drawing/2014/main" val="10001"/>
                  </a:ext>
                </a:extLst>
              </a:tr>
              <a:tr h="773619">
                <a:tc>
                  <a:txBody>
                    <a:bodyPr/>
                    <a:lstStyle/>
                    <a:p>
                      <a:pPr marL="0" marR="0">
                        <a:lnSpc>
                          <a:spcPct val="107000"/>
                        </a:lnSpc>
                        <a:spcBef>
                          <a:spcPts val="0"/>
                        </a:spcBef>
                        <a:spcAft>
                          <a:spcPts val="0"/>
                        </a:spcAft>
                      </a:pPr>
                      <a:r>
                        <a:rPr lang="en-US" sz="1400" dirty="0" smtClean="0"/>
                        <a:t>I. Structure</a:t>
                      </a:r>
                      <a:endParaRPr lang="en-US" sz="1400" dirty="0"/>
                    </a:p>
                  </a:txBody>
                  <a:tcPr marL="68580" marR="68580" marT="0" marB="0">
                    <a:solidFill>
                      <a:schemeClr val="accent1">
                        <a:lumMod val="75000"/>
                      </a:schemeClr>
                    </a:solidFill>
                  </a:tcPr>
                </a:tc>
                <a:tc>
                  <a:txBody>
                    <a:bodyPr/>
                    <a:lstStyle/>
                    <a:p>
                      <a:r>
                        <a:rPr lang="en-US" sz="800" kern="1200" dirty="0" smtClean="0">
                          <a:solidFill>
                            <a:schemeClr val="dk1"/>
                          </a:solidFill>
                          <a:effectLst/>
                          <a:latin typeface="+mj-lt"/>
                          <a:ea typeface="+mn-ea"/>
                          <a:cs typeface="+mn-cs"/>
                        </a:rPr>
                        <a:t>Building types / materials</a:t>
                      </a:r>
                      <a:r>
                        <a:rPr lang="en-US" sz="800" dirty="0" smtClean="0">
                          <a:effectLst/>
                          <a:latin typeface="+mj-lt"/>
                        </a:rPr>
                        <a:t> </a:t>
                      </a:r>
                      <a:endParaRPr lang="en-US" sz="800" dirty="0">
                        <a:latin typeface="+mj-lt"/>
                      </a:endParaRPr>
                    </a:p>
                  </a:txBody>
                  <a:tcPr marL="38687" marR="38687" marT="0" marB="0"/>
                </a:tc>
                <a:tc>
                  <a:txBody>
                    <a:bodyPr/>
                    <a:lstStyle/>
                    <a:p>
                      <a:r>
                        <a:rPr lang="en-US" sz="800" dirty="0" smtClean="0">
                          <a:latin typeface="+mj-lt"/>
                        </a:rPr>
                        <a:t>Dwelling type,</a:t>
                      </a:r>
                      <a:r>
                        <a:rPr lang="en-US" sz="800" baseline="0" dirty="0" smtClean="0">
                          <a:latin typeface="+mj-lt"/>
                        </a:rPr>
                        <a:t> Floor, Walls, Roof</a:t>
                      </a:r>
                      <a:endParaRPr lang="en-US" sz="800" dirty="0" smtClean="0">
                        <a:latin typeface="+mj-lt"/>
                      </a:endParaRPr>
                    </a:p>
                  </a:txBody>
                  <a:tcPr marL="38687" marR="38687" marT="0" marB="0"/>
                </a:tc>
                <a:tc>
                  <a:txBody>
                    <a:bodyPr/>
                    <a:lstStyle/>
                    <a:p>
                      <a:r>
                        <a:rPr lang="en-US" sz="800" dirty="0" smtClean="0">
                          <a:latin typeface="+mj-lt"/>
                        </a:rPr>
                        <a:t>Good/ Bad</a:t>
                      </a:r>
                      <a:endParaRPr lang="en-US" sz="800" dirty="0">
                        <a:latin typeface="+mj-lt"/>
                      </a:endParaRPr>
                    </a:p>
                  </a:txBody>
                  <a:tcPr marL="38687" marR="38687" marT="0" marB="0"/>
                </a:tc>
                <a:tc>
                  <a:txBody>
                    <a:bodyPr/>
                    <a:lstStyle/>
                    <a:p>
                      <a:pPr marL="0" marR="0">
                        <a:lnSpc>
                          <a:spcPct val="107000"/>
                        </a:lnSpc>
                        <a:spcBef>
                          <a:spcPts val="0"/>
                        </a:spcBef>
                        <a:spcAft>
                          <a:spcPts val="0"/>
                        </a:spcAft>
                      </a:pP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11.1</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666666"/>
                          </a:solidFill>
                          <a:effectLst/>
                          <a:latin typeface="+mj-lt"/>
                          <a:ea typeface="Times New Roman"/>
                          <a:cs typeface="Times New Roman"/>
                        </a:rPr>
                        <a:t>By 2030, ensure access for all to adequate, safe and affordable housing and basic services and upgrade slums</a:t>
                      </a:r>
                      <a:endParaRPr lang="en-US" sz="800" dirty="0">
                        <a:effectLst/>
                        <a:latin typeface="+mj-lt"/>
                        <a:ea typeface="Calibri"/>
                        <a:cs typeface="Times New Roman"/>
                      </a:endParaRPr>
                    </a:p>
                    <a:p>
                      <a:pPr marL="0" marR="0">
                        <a:lnSpc>
                          <a:spcPct val="100000"/>
                        </a:lnSpc>
                        <a:spcBef>
                          <a:spcPts val="0"/>
                        </a:spcBef>
                        <a:spcAft>
                          <a:spcPts val="0"/>
                        </a:spcAft>
                      </a:pP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a:solidFill>
                            <a:srgbClr val="666666"/>
                          </a:solidFill>
                          <a:effectLst/>
                          <a:latin typeface="+mj-lt"/>
                          <a:ea typeface="Times New Roman"/>
                          <a:cs typeface="Arial"/>
                        </a:rPr>
                        <a:t>11.1.1</a:t>
                      </a:r>
                      <a:endParaRPr lang="en-US" sz="800" dirty="0">
                        <a:effectLst/>
                        <a:latin typeface="+mj-lt"/>
                        <a:ea typeface="Calibri"/>
                        <a:cs typeface="Times New Roman"/>
                      </a:endParaRPr>
                    </a:p>
                    <a:p>
                      <a:pPr marL="0" marR="0">
                        <a:lnSpc>
                          <a:spcPct val="100000"/>
                        </a:lnSpc>
                        <a:spcBef>
                          <a:spcPts val="0"/>
                        </a:spcBef>
                        <a:spcAft>
                          <a:spcPts val="375"/>
                        </a:spcAft>
                      </a:pPr>
                      <a:r>
                        <a:rPr lang="en-US" sz="800" dirty="0">
                          <a:solidFill>
                            <a:srgbClr val="666666"/>
                          </a:solidFill>
                          <a:effectLst/>
                          <a:latin typeface="+mj-lt"/>
                          <a:ea typeface="Times New Roman"/>
                          <a:cs typeface="Times New Roman"/>
                        </a:rPr>
                        <a:t>Proportion of urban population living in slums, informal settlements or inadequate </a:t>
                      </a:r>
                      <a:r>
                        <a:rPr lang="en-US" sz="800" dirty="0" smtClean="0">
                          <a:solidFill>
                            <a:srgbClr val="666666"/>
                          </a:solidFill>
                          <a:effectLst/>
                          <a:latin typeface="+mj-lt"/>
                          <a:ea typeface="Times New Roman"/>
                          <a:cs typeface="Times New Roman"/>
                        </a:rPr>
                        <a:t>housing</a:t>
                      </a:r>
                      <a:endParaRPr lang="en-US" sz="800" dirty="0">
                        <a:effectLst/>
                        <a:latin typeface="+mj-lt"/>
                        <a:ea typeface="Calibri"/>
                        <a:cs typeface="Times New Roman"/>
                      </a:endParaRPr>
                    </a:p>
                  </a:txBody>
                  <a:tcPr marL="68580" marR="68580" marT="0" marB="0"/>
                </a:tc>
                <a:extLst>
                  <a:ext uri="{0D108BD9-81ED-4DB2-BD59-A6C34878D82A}">
                    <a16:rowId xmlns:a16="http://schemas.microsoft.com/office/drawing/2014/main" val="246784978"/>
                  </a:ext>
                </a:extLst>
              </a:tr>
              <a:tr h="776111">
                <a:tc>
                  <a:txBody>
                    <a:bodyPr/>
                    <a:lstStyle/>
                    <a:p>
                      <a:pPr marL="0" marR="0">
                        <a:lnSpc>
                          <a:spcPct val="107000"/>
                        </a:lnSpc>
                        <a:spcBef>
                          <a:spcPts val="0"/>
                        </a:spcBef>
                        <a:spcAft>
                          <a:spcPts val="0"/>
                        </a:spcAft>
                      </a:pPr>
                      <a:r>
                        <a:rPr lang="en-US" sz="1400" dirty="0" smtClean="0"/>
                        <a:t>II. Electricity</a:t>
                      </a:r>
                      <a:endParaRPr lang="en-US" sz="1400" dirty="0"/>
                    </a:p>
                  </a:txBody>
                  <a:tcPr marL="68580" marR="68580"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j-lt"/>
                        </a:rPr>
                        <a:t>Access</a:t>
                      </a:r>
                    </a:p>
                    <a:p>
                      <a:endParaRPr lang="en-US" sz="800" dirty="0">
                        <a:latin typeface="+mj-lt"/>
                      </a:endParaRPr>
                    </a:p>
                  </a:txBody>
                  <a:tcPr marL="38687" marR="38687" marT="0" marB="0"/>
                </a:tc>
                <a:tc>
                  <a:txBody>
                    <a:bodyPr/>
                    <a:lstStyle/>
                    <a:p>
                      <a:r>
                        <a:rPr lang="en-US" sz="800" dirty="0" smtClean="0">
                          <a:latin typeface="+mj-lt"/>
                        </a:rPr>
                        <a:t>Electricity</a:t>
                      </a:r>
                      <a:endParaRPr lang="en-US" sz="800" dirty="0">
                        <a:latin typeface="+mj-lt"/>
                      </a:endParaRPr>
                    </a:p>
                  </a:txBody>
                  <a:tcPr marL="38687" marR="38687" marT="0" marB="0"/>
                </a:tc>
                <a:tc>
                  <a:txBody>
                    <a:bodyPr/>
                    <a:lstStyle/>
                    <a:p>
                      <a:r>
                        <a:rPr lang="en-US" sz="800" dirty="0" smtClean="0">
                          <a:latin typeface="+mj-lt"/>
                        </a:rPr>
                        <a:t>Good/ Bad</a:t>
                      </a:r>
                      <a:endParaRPr lang="en-US" sz="800" dirty="0">
                        <a:latin typeface="+mj-lt"/>
                      </a:endParaRPr>
                    </a:p>
                  </a:txBody>
                  <a:tcPr marL="38687" marR="38687" marT="0" marB="0"/>
                </a:tc>
                <a:tc>
                  <a:txBody>
                    <a:bodyPr/>
                    <a:lstStyle/>
                    <a:p>
                      <a:pPr marL="0" marR="0">
                        <a:lnSpc>
                          <a:spcPct val="107000"/>
                        </a:lnSpc>
                        <a:spcBef>
                          <a:spcPts val="0"/>
                        </a:spcBef>
                        <a:spcAft>
                          <a:spcPts val="0"/>
                        </a:spcAft>
                      </a:pP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7.1</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666666"/>
                          </a:solidFill>
                          <a:effectLst/>
                          <a:latin typeface="+mj-lt"/>
                          <a:ea typeface="Times New Roman"/>
                          <a:cs typeface="Times New Roman"/>
                        </a:rPr>
                        <a:t>By 2030, ensure universal access to affordable, reliable and modern energy services</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effectLst/>
                          <a:latin typeface="+mj-lt"/>
                          <a:ea typeface="Calibri"/>
                          <a:cs typeface="Gill Sans Light"/>
                        </a:rPr>
                        <a:t> </a:t>
                      </a: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a:solidFill>
                            <a:srgbClr val="666666"/>
                          </a:solidFill>
                          <a:effectLst/>
                          <a:latin typeface="+mj-lt"/>
                          <a:ea typeface="Times New Roman"/>
                          <a:cs typeface="Arial"/>
                        </a:rPr>
                        <a:t>7.1.1</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666666"/>
                          </a:solidFill>
                          <a:effectLst/>
                          <a:latin typeface="+mj-lt"/>
                          <a:ea typeface="Times New Roman"/>
                          <a:cs typeface="Times New Roman"/>
                        </a:rPr>
                        <a:t>Proportion of population with access to electricity</a:t>
                      </a:r>
                      <a:endParaRPr lang="en-US" sz="800" dirty="0">
                        <a:effectLst/>
                        <a:latin typeface="+mj-lt"/>
                        <a:ea typeface="Calibri"/>
                        <a:cs typeface="Times New Roman"/>
                      </a:endParaRPr>
                    </a:p>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7.1.2</a:t>
                      </a:r>
                      <a:r>
                        <a:rPr lang="en-US" sz="800" b="0" cap="none" baseline="0" dirty="0" smtClean="0">
                          <a:solidFill>
                            <a:schemeClr val="dk1"/>
                          </a:solidFill>
                          <a:effectLst/>
                          <a:latin typeface="+mj-lt"/>
                          <a:ea typeface="Calibri"/>
                          <a:cs typeface="Times New Roman"/>
                        </a:rPr>
                        <a:t> </a:t>
                      </a:r>
                      <a:r>
                        <a:rPr lang="en-US" sz="800" dirty="0" smtClean="0">
                          <a:solidFill>
                            <a:srgbClr val="666666"/>
                          </a:solidFill>
                          <a:effectLst/>
                          <a:latin typeface="+mj-lt"/>
                          <a:ea typeface="Times New Roman"/>
                          <a:cs typeface="Times New Roman"/>
                        </a:rPr>
                        <a:t>Proportion </a:t>
                      </a:r>
                      <a:r>
                        <a:rPr lang="en-US" sz="800" dirty="0">
                          <a:solidFill>
                            <a:srgbClr val="666666"/>
                          </a:solidFill>
                          <a:effectLst/>
                          <a:latin typeface="+mj-lt"/>
                          <a:ea typeface="Times New Roman"/>
                          <a:cs typeface="Times New Roman"/>
                        </a:rPr>
                        <a:t>of population with primary reliance on clean fuels and </a:t>
                      </a:r>
                      <a:r>
                        <a:rPr lang="en-US" sz="800" dirty="0" smtClean="0">
                          <a:solidFill>
                            <a:srgbClr val="666666"/>
                          </a:solidFill>
                          <a:effectLst/>
                          <a:latin typeface="+mj-lt"/>
                          <a:ea typeface="Times New Roman"/>
                          <a:cs typeface="Times New Roman"/>
                        </a:rPr>
                        <a:t>technology</a:t>
                      </a:r>
                      <a:endParaRPr lang="en-US" sz="800" dirty="0">
                        <a:effectLst/>
                        <a:latin typeface="+mj-lt"/>
                        <a:ea typeface="Calibri"/>
                        <a:cs typeface="Times New Roman"/>
                      </a:endParaRPr>
                    </a:p>
                  </a:txBody>
                  <a:tcPr marL="68580" marR="68580" marT="0" marB="0"/>
                </a:tc>
                <a:extLst>
                  <a:ext uri="{0D108BD9-81ED-4DB2-BD59-A6C34878D82A}">
                    <a16:rowId xmlns:a16="http://schemas.microsoft.com/office/drawing/2014/main" val="1797403291"/>
                  </a:ext>
                </a:extLst>
              </a:tr>
              <a:tr h="762000">
                <a:tc>
                  <a:txBody>
                    <a:bodyPr/>
                    <a:lstStyle/>
                    <a:p>
                      <a:pPr marL="0" marR="0">
                        <a:lnSpc>
                          <a:spcPct val="107000"/>
                        </a:lnSpc>
                        <a:spcBef>
                          <a:spcPts val="0"/>
                        </a:spcBef>
                        <a:spcAft>
                          <a:spcPts val="0"/>
                        </a:spcAft>
                      </a:pPr>
                      <a:r>
                        <a:rPr lang="en-US" sz="1400" dirty="0" smtClean="0"/>
                        <a:t>III. Drinking </a:t>
                      </a:r>
                      <a:r>
                        <a:rPr lang="en-US" sz="1400" dirty="0"/>
                        <a:t>water</a:t>
                      </a:r>
                    </a:p>
                  </a:txBody>
                  <a:tcPr marL="68580" marR="68580"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mj-lt"/>
                        </a:rPr>
                        <a:t>Access</a:t>
                      </a:r>
                    </a:p>
                    <a:p>
                      <a:endParaRPr lang="en-US" sz="800" dirty="0">
                        <a:latin typeface="+mj-lt"/>
                      </a:endParaRPr>
                    </a:p>
                  </a:txBody>
                  <a:tcPr marL="38687" marR="38687" marT="0" marB="0"/>
                </a:tc>
                <a:tc>
                  <a:txBody>
                    <a:bodyPr/>
                    <a:lstStyle/>
                    <a:p>
                      <a:r>
                        <a:rPr lang="en-US" sz="800" dirty="0" smtClean="0">
                          <a:latin typeface="+mj-lt"/>
                        </a:rPr>
                        <a:t>Water source, Drinking</a:t>
                      </a:r>
                      <a:r>
                        <a:rPr lang="en-US" sz="800" baseline="0" dirty="0" smtClean="0">
                          <a:latin typeface="+mj-lt"/>
                        </a:rPr>
                        <a:t> water, time to get water</a:t>
                      </a:r>
                      <a:endParaRPr lang="en-US" sz="800" dirty="0">
                        <a:latin typeface="+mj-lt"/>
                      </a:endParaRPr>
                    </a:p>
                  </a:txBody>
                  <a:tcPr marL="38687" marR="38687" marT="0" marB="0"/>
                </a:tc>
                <a:tc>
                  <a:txBody>
                    <a:bodyPr/>
                    <a:lstStyle/>
                    <a:p>
                      <a:r>
                        <a:rPr lang="en-US" sz="800" smtClean="0">
                          <a:latin typeface="+mj-lt"/>
                        </a:rPr>
                        <a:t>Good/ Bad</a:t>
                      </a:r>
                      <a:endParaRPr lang="en-US" sz="800" dirty="0">
                        <a:latin typeface="+mj-lt"/>
                      </a:endParaRPr>
                    </a:p>
                  </a:txBody>
                  <a:tcPr marL="38687" marR="38687" marT="0" marB="0"/>
                </a:tc>
                <a:tc>
                  <a:txBody>
                    <a:bodyPr/>
                    <a:lstStyle/>
                    <a:p>
                      <a:pPr marL="0" marR="0">
                        <a:lnSpc>
                          <a:spcPct val="107000"/>
                        </a:lnSpc>
                        <a:spcBef>
                          <a:spcPts val="0"/>
                        </a:spcBef>
                        <a:spcAft>
                          <a:spcPts val="0"/>
                        </a:spcAft>
                      </a:pP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800" b="1" dirty="0" smtClean="0">
                          <a:solidFill>
                            <a:srgbClr val="4D4D4D"/>
                          </a:solidFill>
                          <a:effectLst/>
                          <a:latin typeface="+mj-lt"/>
                          <a:ea typeface="Times New Roman"/>
                          <a:cs typeface="Times New Roman"/>
                        </a:rPr>
                        <a:t>6.1</a:t>
                      </a:r>
                      <a:r>
                        <a:rPr lang="en-US" sz="800" dirty="0">
                          <a:solidFill>
                            <a:srgbClr val="4D4D4D"/>
                          </a:solidFill>
                          <a:effectLst/>
                          <a:latin typeface="+mj-lt"/>
                          <a:ea typeface="Times New Roman"/>
                          <a:cs typeface="Times New Roman"/>
                        </a:rPr>
                        <a:t> </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4D4D4D"/>
                          </a:solidFill>
                          <a:effectLst/>
                          <a:latin typeface="+mj-lt"/>
                          <a:ea typeface="Times New Roman"/>
                          <a:cs typeface="Times New Roman"/>
                        </a:rPr>
                        <a:t>By 2030, achieve universal and equitable access to safe and affordable drinking water for all</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effectLst/>
                          <a:latin typeface="+mj-lt"/>
                          <a:ea typeface="Calibri"/>
                          <a:cs typeface="Gill Sans Light"/>
                        </a:rPr>
                        <a:t> </a:t>
                      </a: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800" b="1" dirty="0">
                          <a:solidFill>
                            <a:srgbClr val="4D4D4D"/>
                          </a:solidFill>
                          <a:effectLst/>
                          <a:latin typeface="+mj-lt"/>
                          <a:ea typeface="Times New Roman"/>
                          <a:cs typeface="Times New Roman"/>
                        </a:rPr>
                        <a:t>6.1.1</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666666"/>
                          </a:solidFill>
                          <a:effectLst/>
                          <a:latin typeface="+mj-lt"/>
                          <a:ea typeface="Times New Roman"/>
                          <a:cs typeface="Times New Roman"/>
                        </a:rPr>
                        <a:t>Proportion of population using safely managed drinking water services</a:t>
                      </a:r>
                      <a:endParaRPr lang="en-US" sz="800" dirty="0">
                        <a:effectLst/>
                        <a:latin typeface="+mj-lt"/>
                        <a:ea typeface="Calibri"/>
                        <a:cs typeface="Times New Roman"/>
                      </a:endParaRPr>
                    </a:p>
                    <a:p>
                      <a:pPr marL="0" marR="0">
                        <a:lnSpc>
                          <a:spcPct val="100000"/>
                        </a:lnSpc>
                        <a:spcBef>
                          <a:spcPts val="0"/>
                        </a:spcBef>
                        <a:spcAft>
                          <a:spcPts val="0"/>
                        </a:spcAft>
                      </a:pPr>
                      <a:r>
                        <a:rPr lang="en-US" sz="800" b="1" dirty="0">
                          <a:solidFill>
                            <a:srgbClr val="4D4D4D"/>
                          </a:solidFill>
                          <a:effectLst/>
                          <a:latin typeface="+mj-lt"/>
                          <a:ea typeface="Times New Roman"/>
                          <a:cs typeface="Times New Roman"/>
                        </a:rPr>
                        <a:t> </a:t>
                      </a:r>
                      <a:endParaRPr lang="en-US" sz="800" dirty="0">
                        <a:effectLst/>
                        <a:latin typeface="+mj-lt"/>
                        <a:ea typeface="Calibri"/>
                        <a:cs typeface="Times New Roman"/>
                      </a:endParaRPr>
                    </a:p>
                  </a:txBody>
                  <a:tcPr marL="68580" marR="68580" marT="0" marB="0"/>
                </a:tc>
                <a:extLst>
                  <a:ext uri="{0D108BD9-81ED-4DB2-BD59-A6C34878D82A}">
                    <a16:rowId xmlns:a16="http://schemas.microsoft.com/office/drawing/2014/main" val="243274334"/>
                  </a:ext>
                </a:extLst>
              </a:tr>
              <a:tr h="782263">
                <a:tc>
                  <a:txBody>
                    <a:bodyPr/>
                    <a:lstStyle/>
                    <a:p>
                      <a:pPr marL="0" marR="0">
                        <a:lnSpc>
                          <a:spcPct val="107000"/>
                        </a:lnSpc>
                        <a:spcBef>
                          <a:spcPts val="0"/>
                        </a:spcBef>
                        <a:spcAft>
                          <a:spcPts val="0"/>
                        </a:spcAft>
                      </a:pPr>
                      <a:r>
                        <a:rPr lang="en-US" sz="1400" dirty="0" smtClean="0"/>
                        <a:t>IV. Sanitation</a:t>
                      </a:r>
                      <a:endParaRPr lang="en-US" sz="1400" dirty="0"/>
                    </a:p>
                  </a:txBody>
                  <a:tcPr marL="68580" marR="68580" marT="0" marB="0">
                    <a:solidFill>
                      <a:schemeClr val="accent1">
                        <a:lumMod val="75000"/>
                      </a:schemeClr>
                    </a:solidFill>
                  </a:tcPr>
                </a:tc>
                <a:tc>
                  <a:txBody>
                    <a:bodyPr/>
                    <a:lstStyle/>
                    <a:p>
                      <a:r>
                        <a:rPr lang="en-US" sz="800" dirty="0" smtClean="0">
                          <a:latin typeface="+mj-lt"/>
                        </a:rPr>
                        <a:t>Access</a:t>
                      </a:r>
                      <a:endParaRPr lang="en-US" sz="800" dirty="0">
                        <a:latin typeface="+mj-lt"/>
                      </a:endParaRPr>
                    </a:p>
                  </a:txBody>
                  <a:tcPr marL="38687" marR="38687" marT="0" marB="0"/>
                </a:tc>
                <a:tc>
                  <a:txBody>
                    <a:bodyPr/>
                    <a:lstStyle/>
                    <a:p>
                      <a:r>
                        <a:rPr lang="en-US" sz="800" dirty="0" smtClean="0">
                          <a:latin typeface="+mj-lt"/>
                        </a:rPr>
                        <a:t>Toilet</a:t>
                      </a:r>
                      <a:endParaRPr lang="en-US" sz="800" dirty="0">
                        <a:latin typeface="+mj-lt"/>
                      </a:endParaRPr>
                    </a:p>
                  </a:txBody>
                  <a:tcPr marL="38687" marR="38687" marT="0" marB="0"/>
                </a:tc>
                <a:tc>
                  <a:txBody>
                    <a:bodyPr/>
                    <a:lstStyle/>
                    <a:p>
                      <a:r>
                        <a:rPr lang="en-US" sz="800" dirty="0" smtClean="0">
                          <a:latin typeface="+mj-lt"/>
                        </a:rPr>
                        <a:t>Good/ Bad</a:t>
                      </a:r>
                      <a:endParaRPr lang="en-US" sz="800" dirty="0">
                        <a:latin typeface="+mj-lt"/>
                      </a:endParaRPr>
                    </a:p>
                  </a:txBody>
                  <a:tcPr marL="38687" marR="38687" marT="0" marB="0"/>
                </a:tc>
                <a:tc>
                  <a:txBody>
                    <a:bodyPr/>
                    <a:lstStyle/>
                    <a:p>
                      <a:pPr marL="0" marR="0">
                        <a:lnSpc>
                          <a:spcPct val="107000"/>
                        </a:lnSpc>
                        <a:spcBef>
                          <a:spcPts val="0"/>
                        </a:spcBef>
                        <a:spcAft>
                          <a:spcPts val="0"/>
                        </a:spcAft>
                      </a:pP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6.2</a:t>
                      </a:r>
                      <a:endParaRPr lang="en-US" sz="800" dirty="0" smtClean="0">
                        <a:effectLst/>
                        <a:latin typeface="+mj-lt"/>
                        <a:ea typeface="Calibri"/>
                        <a:cs typeface="Times New Roman"/>
                      </a:endParaRPr>
                    </a:p>
                    <a:p>
                      <a:pPr marL="0" marR="0">
                        <a:lnSpc>
                          <a:spcPct val="100000"/>
                        </a:lnSpc>
                        <a:spcBef>
                          <a:spcPts val="0"/>
                        </a:spcBef>
                        <a:spcAft>
                          <a:spcPts val="0"/>
                        </a:spcAft>
                      </a:pPr>
                      <a:r>
                        <a:rPr lang="en-US" sz="800" dirty="0" smtClean="0">
                          <a:solidFill>
                            <a:srgbClr val="666666"/>
                          </a:solidFill>
                          <a:effectLst/>
                          <a:latin typeface="+mj-lt"/>
                          <a:ea typeface="Times New Roman"/>
                          <a:cs typeface="Times New Roman"/>
                        </a:rPr>
                        <a:t>By 2030, achieve access to adequate and equitable sanitation and hygiene for all and end open defecation, paying special attention to the needs of women and girls and those in vulnerable situations</a:t>
                      </a:r>
                      <a:r>
                        <a:rPr lang="en-US" sz="800" dirty="0">
                          <a:effectLst/>
                          <a:latin typeface="+mj-lt"/>
                          <a:ea typeface="Calibri"/>
                          <a:cs typeface="Gill Sans Light"/>
                        </a:rPr>
                        <a:t> </a:t>
                      </a: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a:solidFill>
                            <a:srgbClr val="666666"/>
                          </a:solidFill>
                          <a:effectLst/>
                          <a:latin typeface="+mj-lt"/>
                          <a:ea typeface="Times New Roman"/>
                          <a:cs typeface="Arial"/>
                        </a:rPr>
                        <a:t>6.2.1</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666666"/>
                          </a:solidFill>
                          <a:effectLst/>
                          <a:latin typeface="+mj-lt"/>
                          <a:ea typeface="Times New Roman"/>
                          <a:cs typeface="Times New Roman"/>
                        </a:rPr>
                        <a:t>Proportion of population using safely managed sanitation services, including a hand-washing facility with soap and </a:t>
                      </a:r>
                      <a:r>
                        <a:rPr lang="en-US" sz="800" dirty="0" smtClean="0">
                          <a:solidFill>
                            <a:srgbClr val="666666"/>
                          </a:solidFill>
                          <a:effectLst/>
                          <a:latin typeface="+mj-lt"/>
                          <a:ea typeface="Times New Roman"/>
                          <a:cs typeface="Times New Roman"/>
                        </a:rPr>
                        <a:t>water</a:t>
                      </a:r>
                      <a:endParaRPr lang="en-US" sz="800" dirty="0">
                        <a:effectLst/>
                        <a:latin typeface="+mj-lt"/>
                        <a:ea typeface="Calibri"/>
                        <a:cs typeface="Times New Roman"/>
                      </a:endParaRPr>
                    </a:p>
                  </a:txBody>
                  <a:tcPr marL="68580" marR="68580" marT="0" marB="0"/>
                </a:tc>
                <a:extLst>
                  <a:ext uri="{0D108BD9-81ED-4DB2-BD59-A6C34878D82A}">
                    <a16:rowId xmlns:a16="http://schemas.microsoft.com/office/drawing/2014/main" val="1103258902"/>
                  </a:ext>
                </a:extLst>
              </a:tr>
              <a:tr h="335997">
                <a:tc>
                  <a:txBody>
                    <a:bodyPr/>
                    <a:lstStyle/>
                    <a:p>
                      <a:pPr marL="0" marR="0">
                        <a:lnSpc>
                          <a:spcPct val="107000"/>
                        </a:lnSpc>
                        <a:spcBef>
                          <a:spcPts val="0"/>
                        </a:spcBef>
                        <a:spcAft>
                          <a:spcPts val="0"/>
                        </a:spcAft>
                      </a:pPr>
                      <a:r>
                        <a:rPr lang="en-US" sz="1400" dirty="0" smtClean="0"/>
                        <a:t>V. Lighting</a:t>
                      </a:r>
                      <a:endParaRPr lang="en-US" sz="1400" dirty="0"/>
                    </a:p>
                  </a:txBody>
                  <a:tcPr marL="68580" marR="68580" marT="0" marB="0">
                    <a:solidFill>
                      <a:schemeClr val="accent1">
                        <a:lumMod val="75000"/>
                      </a:schemeClr>
                    </a:solidFill>
                  </a:tcPr>
                </a:tc>
                <a:tc>
                  <a:txBody>
                    <a:bodyPr/>
                    <a:lstStyle/>
                    <a:p>
                      <a:r>
                        <a:rPr lang="en-US" sz="800" kern="1200" dirty="0" smtClean="0">
                          <a:solidFill>
                            <a:schemeClr val="dk1"/>
                          </a:solidFill>
                          <a:effectLst/>
                          <a:latin typeface="+mj-lt"/>
                          <a:ea typeface="+mn-ea"/>
                          <a:cs typeface="+mn-cs"/>
                        </a:rPr>
                        <a:t>Source</a:t>
                      </a:r>
                      <a:r>
                        <a:rPr lang="en-US" sz="800" dirty="0" smtClean="0">
                          <a:effectLst/>
                          <a:latin typeface="+mj-lt"/>
                        </a:rPr>
                        <a:t> </a:t>
                      </a:r>
                      <a:endParaRPr lang="en-US" sz="800" dirty="0">
                        <a:latin typeface="+mj-lt"/>
                      </a:endParaRPr>
                    </a:p>
                  </a:txBody>
                  <a:tcPr marL="38687" marR="38687" marT="0" marB="0"/>
                </a:tc>
                <a:tc>
                  <a:txBody>
                    <a:bodyPr/>
                    <a:lstStyle/>
                    <a:p>
                      <a:r>
                        <a:rPr lang="en-US" sz="800" dirty="0" smtClean="0">
                          <a:latin typeface="+mj-lt"/>
                        </a:rPr>
                        <a:t>Lighting source</a:t>
                      </a:r>
                      <a:endParaRPr lang="en-US" sz="800" dirty="0">
                        <a:latin typeface="+mj-lt"/>
                      </a:endParaRPr>
                    </a:p>
                  </a:txBody>
                  <a:tcPr marL="38687" marR="38687" marT="0" marB="0"/>
                </a:tc>
                <a:tc>
                  <a:txBody>
                    <a:bodyPr/>
                    <a:lstStyle/>
                    <a:p>
                      <a:r>
                        <a:rPr lang="en-US" sz="800" dirty="0" smtClean="0">
                          <a:latin typeface="+mj-lt"/>
                        </a:rPr>
                        <a:t>Good/ Bad</a:t>
                      </a:r>
                      <a:endParaRPr lang="en-US" sz="800" dirty="0">
                        <a:latin typeface="+mj-lt"/>
                      </a:endParaRPr>
                    </a:p>
                  </a:txBody>
                  <a:tcPr marL="38687" marR="38687" marT="0" marB="0"/>
                </a:tc>
                <a:tc>
                  <a:txBody>
                    <a:bodyPr/>
                    <a:lstStyle/>
                    <a:p>
                      <a:endParaRPr lang="en-US" sz="800" dirty="0">
                        <a:latin typeface="+mj-lt"/>
                      </a:endParaRPr>
                    </a:p>
                  </a:txBody>
                  <a:tcPr marL="38687" marR="38687" marT="0" marB="0"/>
                </a:tc>
                <a:tc>
                  <a:txBody>
                    <a:bodyPr/>
                    <a:lstStyle/>
                    <a:p>
                      <a:pPr>
                        <a:lnSpc>
                          <a:spcPct val="100000"/>
                        </a:lnSpc>
                      </a:pPr>
                      <a:endParaRPr lang="en-US" sz="800" dirty="0">
                        <a:latin typeface="+mj-lt"/>
                      </a:endParaRPr>
                    </a:p>
                  </a:txBody>
                  <a:tcPr marL="38687" marR="38687" marT="0" marB="0"/>
                </a:tc>
                <a:tc>
                  <a:txBody>
                    <a:bodyPr/>
                    <a:lstStyle/>
                    <a:p>
                      <a:endParaRPr lang="en-US" sz="800" dirty="0">
                        <a:latin typeface="+mj-lt"/>
                      </a:endParaRPr>
                    </a:p>
                  </a:txBody>
                  <a:tcPr marL="38687" marR="38687" marT="0" marB="0"/>
                </a:tc>
                <a:extLst>
                  <a:ext uri="{0D108BD9-81ED-4DB2-BD59-A6C34878D82A}">
                    <a16:rowId xmlns:a16="http://schemas.microsoft.com/office/drawing/2014/main" val="1001981444"/>
                  </a:ext>
                </a:extLst>
              </a:tr>
              <a:tr h="334086">
                <a:tc>
                  <a:txBody>
                    <a:bodyPr/>
                    <a:lstStyle/>
                    <a:p>
                      <a:pPr marL="0" marR="0">
                        <a:lnSpc>
                          <a:spcPct val="107000"/>
                        </a:lnSpc>
                        <a:spcBef>
                          <a:spcPts val="0"/>
                        </a:spcBef>
                        <a:spcAft>
                          <a:spcPts val="0"/>
                        </a:spcAft>
                      </a:pPr>
                      <a:r>
                        <a:rPr lang="en-US" sz="1400" dirty="0" smtClean="0"/>
                        <a:t>VI. Crowding</a:t>
                      </a:r>
                      <a:endParaRPr lang="en-US" sz="1400" dirty="0"/>
                    </a:p>
                  </a:txBody>
                  <a:tcPr marL="68580" marR="68580" marT="0" marB="0">
                    <a:solidFill>
                      <a:schemeClr val="accent1">
                        <a:lumMod val="75000"/>
                      </a:schemeClr>
                    </a:solidFill>
                  </a:tcPr>
                </a:tc>
                <a:tc>
                  <a:txBody>
                    <a:bodyPr/>
                    <a:lstStyle/>
                    <a:p>
                      <a:r>
                        <a:rPr lang="en-US" sz="800" kern="1200" dirty="0" smtClean="0">
                          <a:solidFill>
                            <a:schemeClr val="dk1"/>
                          </a:solidFill>
                          <a:effectLst/>
                          <a:latin typeface="+mj-lt"/>
                          <a:ea typeface="+mn-ea"/>
                          <a:cs typeface="+mn-cs"/>
                        </a:rPr>
                        <a:t>Occupants per room</a:t>
                      </a:r>
                      <a:r>
                        <a:rPr lang="en-US" sz="800" dirty="0" smtClean="0">
                          <a:effectLst/>
                          <a:latin typeface="+mj-lt"/>
                        </a:rPr>
                        <a:t> </a:t>
                      </a:r>
                      <a:endParaRPr lang="en-US" sz="800" dirty="0">
                        <a:latin typeface="+mj-lt"/>
                      </a:endParaRPr>
                    </a:p>
                  </a:txBody>
                  <a:tcPr marL="38687" marR="38687" marT="0" marB="0"/>
                </a:tc>
                <a:tc>
                  <a:txBody>
                    <a:bodyPr/>
                    <a:lstStyle/>
                    <a:p>
                      <a:r>
                        <a:rPr lang="en-US" sz="800" dirty="0" smtClean="0">
                          <a:latin typeface="+mj-lt"/>
                        </a:rPr>
                        <a:t>Number</a:t>
                      </a:r>
                      <a:r>
                        <a:rPr lang="en-US" sz="800" baseline="0" dirty="0" smtClean="0">
                          <a:latin typeface="+mj-lt"/>
                        </a:rPr>
                        <a:t> Households sharing bedroom, rooms household occupy</a:t>
                      </a:r>
                      <a:endParaRPr lang="en-US" sz="800" dirty="0">
                        <a:latin typeface="+mj-lt"/>
                      </a:endParaRPr>
                    </a:p>
                  </a:txBody>
                  <a:tcPr marL="38687" marR="38687" marT="0" marB="0"/>
                </a:tc>
                <a:tc>
                  <a:txBody>
                    <a:bodyPr/>
                    <a:lstStyle/>
                    <a:p>
                      <a:r>
                        <a:rPr lang="en-US" sz="800" dirty="0" smtClean="0">
                          <a:latin typeface="+mj-lt"/>
                        </a:rPr>
                        <a:t>Good/ Bad</a:t>
                      </a:r>
                      <a:endParaRPr lang="en-US" sz="800" dirty="0">
                        <a:latin typeface="+mj-lt"/>
                      </a:endParaRPr>
                    </a:p>
                  </a:txBody>
                  <a:tcPr marL="38687" marR="38687" marT="0" marB="0"/>
                </a:tc>
                <a:tc>
                  <a:txBody>
                    <a:bodyPr/>
                    <a:lstStyle/>
                    <a:p>
                      <a:endParaRPr lang="en-US" sz="800" dirty="0">
                        <a:latin typeface="+mj-lt"/>
                      </a:endParaRPr>
                    </a:p>
                  </a:txBody>
                  <a:tcPr marL="38687" marR="38687" marT="0" marB="0"/>
                </a:tc>
                <a:tc>
                  <a:txBody>
                    <a:bodyPr/>
                    <a:lstStyle/>
                    <a:p>
                      <a:pPr>
                        <a:lnSpc>
                          <a:spcPct val="100000"/>
                        </a:lnSpc>
                      </a:pPr>
                      <a:endParaRPr lang="en-US" sz="800" dirty="0">
                        <a:latin typeface="+mj-lt"/>
                      </a:endParaRPr>
                    </a:p>
                  </a:txBody>
                  <a:tcPr marL="38687" marR="38687" marT="0" marB="0"/>
                </a:tc>
                <a:tc>
                  <a:txBody>
                    <a:bodyPr/>
                    <a:lstStyle/>
                    <a:p>
                      <a:endParaRPr lang="en-US" sz="800" dirty="0">
                        <a:latin typeface="+mj-lt"/>
                      </a:endParaRPr>
                    </a:p>
                  </a:txBody>
                  <a:tcPr marL="38687" marR="38687" marT="0" marB="0"/>
                </a:tc>
                <a:extLst>
                  <a:ext uri="{0D108BD9-81ED-4DB2-BD59-A6C34878D82A}">
                    <a16:rowId xmlns:a16="http://schemas.microsoft.com/office/drawing/2014/main" val="104899450"/>
                  </a:ext>
                </a:extLst>
              </a:tr>
              <a:tr h="1553321">
                <a:tc>
                  <a:txBody>
                    <a:bodyPr/>
                    <a:lstStyle/>
                    <a:p>
                      <a:pPr marL="0" marR="0">
                        <a:lnSpc>
                          <a:spcPct val="107000"/>
                        </a:lnSpc>
                        <a:spcBef>
                          <a:spcPts val="0"/>
                        </a:spcBef>
                        <a:spcAft>
                          <a:spcPts val="0"/>
                        </a:spcAft>
                      </a:pPr>
                      <a:endParaRPr lang="en-US" sz="1400" b="1" kern="1200" dirty="0" smtClean="0">
                        <a:solidFill>
                          <a:schemeClr val="lt1"/>
                        </a:solidFill>
                        <a:effectLst/>
                        <a:latin typeface="+mj-lt"/>
                        <a:ea typeface="+mn-ea"/>
                        <a:cs typeface="+mn-cs"/>
                      </a:endParaRPr>
                    </a:p>
                    <a:p>
                      <a:pPr marL="0" marR="0">
                        <a:lnSpc>
                          <a:spcPct val="107000"/>
                        </a:lnSpc>
                        <a:spcBef>
                          <a:spcPts val="0"/>
                        </a:spcBef>
                        <a:spcAft>
                          <a:spcPts val="0"/>
                        </a:spcAft>
                      </a:pPr>
                      <a:r>
                        <a:rPr lang="en-US" sz="1400" b="1" kern="1200" dirty="0" smtClean="0">
                          <a:solidFill>
                            <a:schemeClr val="lt1"/>
                          </a:solidFill>
                          <a:effectLst/>
                          <a:latin typeface="+mj-lt"/>
                          <a:ea typeface="+mn-ea"/>
                          <a:cs typeface="+mn-cs"/>
                        </a:rPr>
                        <a:t>VII. Household air pollution </a:t>
                      </a:r>
                      <a:endParaRPr lang="en-US" sz="1400" dirty="0">
                        <a:effectLst/>
                        <a:latin typeface="+mj-lt"/>
                        <a:ea typeface="Calibri"/>
                        <a:cs typeface="Times New Roman"/>
                      </a:endParaRPr>
                    </a:p>
                  </a:txBody>
                  <a:tcPr marL="68580" marR="68580" marT="0" marB="0">
                    <a:solidFill>
                      <a:schemeClr val="accent1">
                        <a:lumMod val="75000"/>
                      </a:schemeClr>
                    </a:solidFill>
                  </a:tcPr>
                </a:tc>
                <a:tc>
                  <a:txBody>
                    <a:bodyPr/>
                    <a:lstStyle/>
                    <a:p>
                      <a:r>
                        <a:rPr lang="en-US" sz="800" kern="1200" dirty="0" smtClean="0">
                          <a:solidFill>
                            <a:schemeClr val="dk1"/>
                          </a:solidFill>
                          <a:effectLst/>
                          <a:latin typeface="+mj-lt"/>
                          <a:ea typeface="+mn-ea"/>
                          <a:cs typeface="+mn-cs"/>
                        </a:rPr>
                        <a:t>Cooking fuel type</a:t>
                      </a:r>
                      <a:r>
                        <a:rPr lang="en-US" sz="800" dirty="0" smtClean="0">
                          <a:effectLst/>
                          <a:latin typeface="+mj-lt"/>
                        </a:rPr>
                        <a:t> </a:t>
                      </a:r>
                      <a:endParaRPr lang="en-US" sz="800" dirty="0">
                        <a:latin typeface="+mj-lt"/>
                      </a:endParaRPr>
                    </a:p>
                  </a:txBody>
                  <a:tcPr marL="38687" marR="38687" marT="0" marB="0"/>
                </a:tc>
                <a:tc>
                  <a:txBody>
                    <a:bodyPr/>
                    <a:lstStyle/>
                    <a:p>
                      <a:r>
                        <a:rPr lang="en-US" sz="800" dirty="0" smtClean="0">
                          <a:latin typeface="+mj-lt"/>
                        </a:rPr>
                        <a:t>Cooking fuel</a:t>
                      </a:r>
                      <a:endParaRPr lang="en-US" sz="800" dirty="0">
                        <a:latin typeface="+mj-lt"/>
                      </a:endParaRPr>
                    </a:p>
                  </a:txBody>
                  <a:tcPr marL="38687" marR="38687" marT="0" marB="0"/>
                </a:tc>
                <a:tc>
                  <a:txBody>
                    <a:bodyPr/>
                    <a:lstStyle/>
                    <a:p>
                      <a:r>
                        <a:rPr lang="en-US" sz="800" dirty="0" smtClean="0">
                          <a:latin typeface="+mj-lt"/>
                        </a:rPr>
                        <a:t>Good/ Bad</a:t>
                      </a:r>
                      <a:endParaRPr lang="en-US" sz="800" dirty="0">
                        <a:latin typeface="+mj-lt"/>
                      </a:endParaRPr>
                    </a:p>
                  </a:txBody>
                  <a:tcPr marL="38687" marR="38687" marT="0" marB="0"/>
                </a:tc>
                <a:tc>
                  <a:txBody>
                    <a:bodyPr/>
                    <a:lstStyle/>
                    <a:p>
                      <a:pPr marL="0" marR="0">
                        <a:lnSpc>
                          <a:spcPct val="107000"/>
                        </a:lnSpc>
                        <a:spcBef>
                          <a:spcPts val="0"/>
                        </a:spcBef>
                        <a:spcAft>
                          <a:spcPts val="0"/>
                        </a:spcAft>
                      </a:pP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11.6</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666666"/>
                          </a:solidFill>
                          <a:effectLst/>
                          <a:latin typeface="+mj-lt"/>
                          <a:ea typeface="Times New Roman"/>
                          <a:cs typeface="Times New Roman"/>
                        </a:rPr>
                        <a:t>By 2030, reduce the adverse per capita environmental impact of cities, including by paying special attention to air quality and municipal and other waste management</a:t>
                      </a:r>
                      <a:endParaRPr lang="en-US" sz="800" dirty="0">
                        <a:effectLst/>
                        <a:latin typeface="+mj-lt"/>
                        <a:ea typeface="Calibri"/>
                        <a:cs typeface="Times New Roman"/>
                      </a:endParaRPr>
                    </a:p>
                    <a:p>
                      <a:pPr marL="0" marR="0">
                        <a:lnSpc>
                          <a:spcPct val="100000"/>
                        </a:lnSpc>
                        <a:spcBef>
                          <a:spcPts val="0"/>
                        </a:spcBef>
                        <a:spcAft>
                          <a:spcPts val="375"/>
                        </a:spcAft>
                      </a:pPr>
                      <a:r>
                        <a:rPr lang="en-US" sz="800" b="1" cap="all" dirty="0">
                          <a:solidFill>
                            <a:srgbClr val="666666"/>
                          </a:solidFill>
                          <a:effectLst/>
                          <a:latin typeface="+mj-lt"/>
                          <a:ea typeface="Times New Roman"/>
                          <a:cs typeface="Arial"/>
                        </a:rPr>
                        <a:t>3.9</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solidFill>
                            <a:srgbClr val="666666"/>
                          </a:solidFill>
                          <a:effectLst/>
                          <a:latin typeface="+mj-lt"/>
                          <a:ea typeface="Times New Roman"/>
                          <a:cs typeface="Times New Roman"/>
                        </a:rPr>
                        <a:t>By 2030, substantially reduce the number of deaths and illnesses from hazardous chemicals and air, water and soil pollution and contamination</a:t>
                      </a:r>
                      <a:endParaRPr lang="en-US" sz="800" dirty="0">
                        <a:effectLst/>
                        <a:latin typeface="+mj-lt"/>
                        <a:ea typeface="Calibri"/>
                        <a:cs typeface="Times New Roman"/>
                      </a:endParaRPr>
                    </a:p>
                    <a:p>
                      <a:pPr marL="0" marR="0">
                        <a:lnSpc>
                          <a:spcPct val="100000"/>
                        </a:lnSpc>
                        <a:spcBef>
                          <a:spcPts val="0"/>
                        </a:spcBef>
                        <a:spcAft>
                          <a:spcPts val="0"/>
                        </a:spcAft>
                      </a:pPr>
                      <a:r>
                        <a:rPr lang="en-US" sz="800" dirty="0">
                          <a:effectLst/>
                          <a:latin typeface="+mj-lt"/>
                          <a:ea typeface="Calibri"/>
                          <a:cs typeface="Gill Sans Light"/>
                        </a:rPr>
                        <a:t> </a:t>
                      </a:r>
                      <a:endParaRPr lang="en-US" sz="800"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11.6.1</a:t>
                      </a:r>
                      <a:r>
                        <a:rPr lang="en-US" sz="800" b="0" cap="none" baseline="0" dirty="0" smtClean="0">
                          <a:solidFill>
                            <a:schemeClr val="dk1"/>
                          </a:solidFill>
                          <a:effectLst/>
                          <a:latin typeface="+mj-lt"/>
                          <a:ea typeface="Calibri"/>
                          <a:cs typeface="Times New Roman"/>
                        </a:rPr>
                        <a:t> </a:t>
                      </a:r>
                      <a:r>
                        <a:rPr lang="en-US" sz="800" dirty="0" smtClean="0">
                          <a:solidFill>
                            <a:srgbClr val="666666"/>
                          </a:solidFill>
                          <a:effectLst/>
                          <a:latin typeface="+mj-lt"/>
                          <a:ea typeface="Times New Roman"/>
                          <a:cs typeface="Times New Roman"/>
                        </a:rPr>
                        <a:t>Proportion </a:t>
                      </a:r>
                      <a:r>
                        <a:rPr lang="en-US" sz="800" dirty="0">
                          <a:solidFill>
                            <a:srgbClr val="666666"/>
                          </a:solidFill>
                          <a:effectLst/>
                          <a:latin typeface="+mj-lt"/>
                          <a:ea typeface="Times New Roman"/>
                          <a:cs typeface="Times New Roman"/>
                        </a:rPr>
                        <a:t>of urban solid waste regularly collected and with adequate final discharge out of total urban solid waste generated</a:t>
                      </a:r>
                      <a:r>
                        <a:rPr lang="en-US" sz="800" dirty="0" smtClean="0">
                          <a:solidFill>
                            <a:srgbClr val="666666"/>
                          </a:solidFill>
                          <a:effectLst/>
                          <a:latin typeface="+mj-lt"/>
                          <a:ea typeface="Times New Roman"/>
                          <a:cs typeface="Times New Roman"/>
                        </a:rPr>
                        <a:t>,</a:t>
                      </a:r>
                      <a:r>
                        <a:rPr lang="en-US" sz="800" baseline="0" dirty="0" smtClean="0">
                          <a:solidFill>
                            <a:srgbClr val="666666"/>
                          </a:solidFill>
                          <a:effectLst/>
                          <a:latin typeface="+mj-lt"/>
                          <a:ea typeface="Times New Roman"/>
                          <a:cs typeface="Times New Roman"/>
                        </a:rPr>
                        <a:t> </a:t>
                      </a:r>
                      <a:r>
                        <a:rPr lang="en-US" sz="800" dirty="0" smtClean="0">
                          <a:solidFill>
                            <a:srgbClr val="666666"/>
                          </a:solidFill>
                          <a:effectLst/>
                          <a:latin typeface="+mj-lt"/>
                          <a:ea typeface="Times New Roman"/>
                          <a:cs typeface="Times New Roman"/>
                        </a:rPr>
                        <a:t>by </a:t>
                      </a:r>
                      <a:r>
                        <a:rPr lang="en-US" sz="800" dirty="0">
                          <a:solidFill>
                            <a:srgbClr val="666666"/>
                          </a:solidFill>
                          <a:effectLst/>
                          <a:latin typeface="+mj-lt"/>
                          <a:ea typeface="Times New Roman"/>
                          <a:cs typeface="Times New Roman"/>
                        </a:rPr>
                        <a:t>cities</a:t>
                      </a:r>
                      <a:endParaRPr lang="en-US" sz="800" dirty="0">
                        <a:effectLst/>
                        <a:latin typeface="+mj-lt"/>
                        <a:ea typeface="Calibri"/>
                        <a:cs typeface="Times New Roman"/>
                      </a:endParaRPr>
                    </a:p>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11.6.2</a:t>
                      </a:r>
                      <a:r>
                        <a:rPr lang="en-US" sz="800" b="0" cap="none" baseline="0" dirty="0" smtClean="0">
                          <a:solidFill>
                            <a:schemeClr val="dk1"/>
                          </a:solidFill>
                          <a:effectLst/>
                          <a:latin typeface="+mj-lt"/>
                          <a:ea typeface="Calibri"/>
                          <a:cs typeface="Times New Roman"/>
                        </a:rPr>
                        <a:t> </a:t>
                      </a:r>
                      <a:r>
                        <a:rPr lang="en-US" sz="800" dirty="0" smtClean="0">
                          <a:solidFill>
                            <a:srgbClr val="666666"/>
                          </a:solidFill>
                          <a:effectLst/>
                          <a:latin typeface="+mj-lt"/>
                          <a:ea typeface="Times New Roman"/>
                          <a:cs typeface="Times New Roman"/>
                        </a:rPr>
                        <a:t>Annual </a:t>
                      </a:r>
                      <a:r>
                        <a:rPr lang="en-US" sz="800" dirty="0">
                          <a:solidFill>
                            <a:srgbClr val="666666"/>
                          </a:solidFill>
                          <a:effectLst/>
                          <a:latin typeface="+mj-lt"/>
                          <a:ea typeface="Times New Roman"/>
                          <a:cs typeface="Times New Roman"/>
                        </a:rPr>
                        <a:t>mean levels of fine particulate matter (e.g. PM2.5 and PM10) in cities (population weighted)</a:t>
                      </a:r>
                      <a:endParaRPr lang="en-US" sz="800" dirty="0">
                        <a:effectLst/>
                        <a:latin typeface="+mj-lt"/>
                        <a:ea typeface="Calibri"/>
                        <a:cs typeface="Times New Roman"/>
                      </a:endParaRPr>
                    </a:p>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3.9.1</a:t>
                      </a:r>
                      <a:r>
                        <a:rPr lang="en-US" sz="800" b="0" cap="none" baseline="0" dirty="0" smtClean="0">
                          <a:solidFill>
                            <a:schemeClr val="dk1"/>
                          </a:solidFill>
                          <a:effectLst/>
                          <a:latin typeface="+mj-lt"/>
                          <a:ea typeface="Calibri"/>
                          <a:cs typeface="Times New Roman"/>
                        </a:rPr>
                        <a:t> </a:t>
                      </a:r>
                      <a:r>
                        <a:rPr lang="en-US" sz="800" dirty="0" smtClean="0">
                          <a:solidFill>
                            <a:srgbClr val="666666"/>
                          </a:solidFill>
                          <a:effectLst/>
                          <a:latin typeface="+mj-lt"/>
                          <a:ea typeface="Times New Roman"/>
                          <a:cs typeface="Times New Roman"/>
                        </a:rPr>
                        <a:t>Mortality </a:t>
                      </a:r>
                      <a:r>
                        <a:rPr lang="en-US" sz="800" dirty="0">
                          <a:solidFill>
                            <a:srgbClr val="666666"/>
                          </a:solidFill>
                          <a:effectLst/>
                          <a:latin typeface="+mj-lt"/>
                          <a:ea typeface="Times New Roman"/>
                          <a:cs typeface="Times New Roman"/>
                        </a:rPr>
                        <a:t>rate attributed to household and ambient air pollution</a:t>
                      </a:r>
                      <a:endParaRPr lang="en-US" sz="800" dirty="0">
                        <a:effectLst/>
                        <a:latin typeface="+mj-lt"/>
                        <a:ea typeface="Calibri"/>
                        <a:cs typeface="Times New Roman"/>
                      </a:endParaRPr>
                    </a:p>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3.9.2</a:t>
                      </a:r>
                      <a:r>
                        <a:rPr lang="en-US" sz="800" b="0" cap="none" baseline="0" dirty="0" smtClean="0">
                          <a:solidFill>
                            <a:schemeClr val="dk1"/>
                          </a:solidFill>
                          <a:effectLst/>
                          <a:latin typeface="+mj-lt"/>
                          <a:ea typeface="Calibri"/>
                          <a:cs typeface="Times New Roman"/>
                        </a:rPr>
                        <a:t> </a:t>
                      </a:r>
                      <a:r>
                        <a:rPr lang="en-US" sz="800" dirty="0" smtClean="0">
                          <a:solidFill>
                            <a:srgbClr val="666666"/>
                          </a:solidFill>
                          <a:effectLst/>
                          <a:latin typeface="+mj-lt"/>
                          <a:ea typeface="Times New Roman"/>
                          <a:cs typeface="Times New Roman"/>
                        </a:rPr>
                        <a:t>Mortality </a:t>
                      </a:r>
                      <a:r>
                        <a:rPr lang="en-US" sz="800" dirty="0">
                          <a:solidFill>
                            <a:srgbClr val="666666"/>
                          </a:solidFill>
                          <a:effectLst/>
                          <a:latin typeface="+mj-lt"/>
                          <a:ea typeface="Times New Roman"/>
                          <a:cs typeface="Times New Roman"/>
                        </a:rPr>
                        <a:t>rate attributed to unsafe water, unsafe sanitation and lack of hygiene (exposure to unsafe Water, Sanitation and Hygiene for All (WASH) services)</a:t>
                      </a:r>
                      <a:endParaRPr lang="en-US" sz="800" dirty="0">
                        <a:effectLst/>
                        <a:latin typeface="+mj-lt"/>
                        <a:ea typeface="Calibri"/>
                        <a:cs typeface="Times New Roman"/>
                      </a:endParaRPr>
                    </a:p>
                    <a:p>
                      <a:pPr marL="0" marR="0">
                        <a:lnSpc>
                          <a:spcPct val="100000"/>
                        </a:lnSpc>
                        <a:spcBef>
                          <a:spcPts val="0"/>
                        </a:spcBef>
                        <a:spcAft>
                          <a:spcPts val="375"/>
                        </a:spcAft>
                      </a:pPr>
                      <a:r>
                        <a:rPr lang="en-US" sz="800" b="1" cap="all" dirty="0" smtClean="0">
                          <a:solidFill>
                            <a:srgbClr val="666666"/>
                          </a:solidFill>
                          <a:effectLst/>
                          <a:latin typeface="+mj-lt"/>
                          <a:ea typeface="Times New Roman"/>
                          <a:cs typeface="Arial"/>
                        </a:rPr>
                        <a:t>3.9.3</a:t>
                      </a:r>
                      <a:r>
                        <a:rPr lang="en-US" sz="800" b="0" cap="none" baseline="0" dirty="0" smtClean="0">
                          <a:solidFill>
                            <a:schemeClr val="dk1"/>
                          </a:solidFill>
                          <a:effectLst/>
                          <a:latin typeface="+mj-lt"/>
                          <a:ea typeface="Calibri"/>
                          <a:cs typeface="Times New Roman"/>
                        </a:rPr>
                        <a:t> </a:t>
                      </a:r>
                      <a:r>
                        <a:rPr lang="en-US" sz="800" dirty="0" smtClean="0">
                          <a:solidFill>
                            <a:srgbClr val="666666"/>
                          </a:solidFill>
                          <a:effectLst/>
                          <a:latin typeface="+mj-lt"/>
                          <a:ea typeface="Times New Roman"/>
                          <a:cs typeface="Times New Roman"/>
                        </a:rPr>
                        <a:t>Mortality </a:t>
                      </a:r>
                      <a:r>
                        <a:rPr lang="en-US" sz="800" dirty="0">
                          <a:solidFill>
                            <a:srgbClr val="666666"/>
                          </a:solidFill>
                          <a:effectLst/>
                          <a:latin typeface="+mj-lt"/>
                          <a:ea typeface="Times New Roman"/>
                          <a:cs typeface="Times New Roman"/>
                        </a:rPr>
                        <a:t>rate attributed to unintentional </a:t>
                      </a:r>
                      <a:r>
                        <a:rPr lang="en-US" sz="800" dirty="0" smtClean="0">
                          <a:solidFill>
                            <a:srgbClr val="666666"/>
                          </a:solidFill>
                          <a:effectLst/>
                          <a:latin typeface="+mj-lt"/>
                          <a:ea typeface="Times New Roman"/>
                          <a:cs typeface="Times New Roman"/>
                        </a:rPr>
                        <a:t>poisoning</a:t>
                      </a:r>
                      <a:endParaRPr lang="en-US" sz="800" dirty="0">
                        <a:effectLst/>
                        <a:latin typeface="+mj-lt"/>
                        <a:ea typeface="Calibri"/>
                        <a:cs typeface="Times New Roman"/>
                      </a:endParaRPr>
                    </a:p>
                    <a:p>
                      <a:pPr marL="0" marR="0">
                        <a:lnSpc>
                          <a:spcPct val="107000"/>
                        </a:lnSpc>
                        <a:spcBef>
                          <a:spcPts val="0"/>
                        </a:spcBef>
                        <a:spcAft>
                          <a:spcPts val="0"/>
                        </a:spcAft>
                      </a:pPr>
                      <a:r>
                        <a:rPr lang="en-US" sz="800" dirty="0">
                          <a:effectLst/>
                          <a:latin typeface="+mj-lt"/>
                          <a:ea typeface="Calibri"/>
                          <a:cs typeface="Gill Sans Light"/>
                        </a:rPr>
                        <a:t> </a:t>
                      </a:r>
                      <a:endParaRPr lang="en-US" sz="800" dirty="0">
                        <a:effectLst/>
                        <a:latin typeface="+mj-lt"/>
                        <a:ea typeface="Calibri"/>
                        <a:cs typeface="Times New Roman"/>
                      </a:endParaRPr>
                    </a:p>
                  </a:txBody>
                  <a:tcPr marL="68580" marR="68580" marT="0" marB="0"/>
                </a:tc>
                <a:extLst>
                  <a:ext uri="{0D108BD9-81ED-4DB2-BD59-A6C34878D82A}">
                    <a16:rowId xmlns:a16="http://schemas.microsoft.com/office/drawing/2014/main" val="858907453"/>
                  </a:ext>
                </a:extLst>
              </a:tr>
            </a:tbl>
          </a:graphicData>
        </a:graphic>
      </p:graphicFrame>
      <p:pic>
        <p:nvPicPr>
          <p:cNvPr id="6" name="Google Shape;314;p19"/>
          <p:cNvPicPr preferRelativeResize="0"/>
          <p:nvPr/>
        </p:nvPicPr>
        <p:blipFill rotWithShape="1">
          <a:blip r:embed="rId2">
            <a:alphaModFix/>
          </a:blip>
          <a:srcRect/>
          <a:stretch/>
        </p:blipFill>
        <p:spPr>
          <a:xfrm>
            <a:off x="5139939" y="1464560"/>
            <a:ext cx="741975" cy="741975"/>
          </a:xfrm>
          <a:prstGeom prst="rect">
            <a:avLst/>
          </a:prstGeom>
          <a:noFill/>
          <a:ln>
            <a:noFill/>
          </a:ln>
        </p:spPr>
      </p:pic>
      <p:pic>
        <p:nvPicPr>
          <p:cNvPr id="7" name="Google Shape;344;p19"/>
          <p:cNvPicPr preferRelativeResize="0"/>
          <p:nvPr/>
        </p:nvPicPr>
        <p:blipFill rotWithShape="1">
          <a:blip r:embed="rId3">
            <a:alphaModFix/>
          </a:blip>
          <a:srcRect/>
          <a:stretch/>
        </p:blipFill>
        <p:spPr>
          <a:xfrm>
            <a:off x="5119131" y="2241571"/>
            <a:ext cx="741975" cy="741975"/>
          </a:xfrm>
          <a:prstGeom prst="rect">
            <a:avLst/>
          </a:prstGeom>
          <a:noFill/>
          <a:ln>
            <a:noFill/>
          </a:ln>
        </p:spPr>
      </p:pic>
      <p:pic>
        <p:nvPicPr>
          <p:cNvPr id="8" name="Google Shape;333;p19"/>
          <p:cNvPicPr preferRelativeResize="0"/>
          <p:nvPr/>
        </p:nvPicPr>
        <p:blipFill rotWithShape="1">
          <a:blip r:embed="rId4">
            <a:alphaModFix/>
          </a:blip>
          <a:srcRect/>
          <a:stretch/>
        </p:blipFill>
        <p:spPr>
          <a:xfrm>
            <a:off x="5137580" y="3009613"/>
            <a:ext cx="741975" cy="741975"/>
          </a:xfrm>
          <a:prstGeom prst="rect">
            <a:avLst/>
          </a:prstGeom>
          <a:noFill/>
          <a:ln>
            <a:noFill/>
          </a:ln>
        </p:spPr>
      </p:pic>
      <p:pic>
        <p:nvPicPr>
          <p:cNvPr id="9" name="Google Shape;327;p19"/>
          <p:cNvPicPr preferRelativeResize="0"/>
          <p:nvPr/>
        </p:nvPicPr>
        <p:blipFill>
          <a:blip r:embed="rId5">
            <a:alphaModFix/>
          </a:blip>
          <a:stretch>
            <a:fillRect/>
          </a:stretch>
        </p:blipFill>
        <p:spPr>
          <a:xfrm>
            <a:off x="5139939" y="5214032"/>
            <a:ext cx="741975" cy="741975"/>
          </a:xfrm>
          <a:prstGeom prst="rect">
            <a:avLst/>
          </a:prstGeom>
          <a:noFill/>
          <a:ln>
            <a:noFill/>
          </a:ln>
        </p:spPr>
      </p:pic>
      <p:pic>
        <p:nvPicPr>
          <p:cNvPr id="10" name="Google Shape;314;p19"/>
          <p:cNvPicPr preferRelativeResize="0"/>
          <p:nvPr/>
        </p:nvPicPr>
        <p:blipFill rotWithShape="1">
          <a:blip r:embed="rId2">
            <a:alphaModFix/>
          </a:blip>
          <a:srcRect/>
          <a:stretch/>
        </p:blipFill>
        <p:spPr>
          <a:xfrm>
            <a:off x="5137116" y="6005518"/>
            <a:ext cx="741975" cy="741975"/>
          </a:xfrm>
          <a:prstGeom prst="rect">
            <a:avLst/>
          </a:prstGeom>
          <a:noFill/>
          <a:ln>
            <a:noFill/>
          </a:ln>
        </p:spPr>
      </p:pic>
      <p:pic>
        <p:nvPicPr>
          <p:cNvPr id="11" name="Google Shape;333;p19"/>
          <p:cNvPicPr preferRelativeResize="0"/>
          <p:nvPr/>
        </p:nvPicPr>
        <p:blipFill rotWithShape="1">
          <a:blip r:embed="rId4">
            <a:alphaModFix/>
          </a:blip>
          <a:srcRect/>
          <a:stretch/>
        </p:blipFill>
        <p:spPr>
          <a:xfrm>
            <a:off x="5137580" y="3785725"/>
            <a:ext cx="741975" cy="741975"/>
          </a:xfrm>
          <a:prstGeom prst="rect">
            <a:avLst/>
          </a:prstGeom>
          <a:noFill/>
          <a:ln>
            <a:noFill/>
          </a:ln>
        </p:spPr>
      </p:pic>
    </p:spTree>
    <p:extLst>
      <p:ext uri="{BB962C8B-B14F-4D97-AF65-F5344CB8AC3E}">
        <p14:creationId xmlns:p14="http://schemas.microsoft.com/office/powerpoint/2010/main" val="140493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3822-3D2E-4E65-BEDD-393A8F5E5B49}"/>
              </a:ext>
            </a:extLst>
          </p:cNvPr>
          <p:cNvSpPr>
            <a:spLocks noGrp="1"/>
          </p:cNvSpPr>
          <p:nvPr>
            <p:ph type="title"/>
          </p:nvPr>
        </p:nvSpPr>
        <p:spPr>
          <a:xfrm>
            <a:off x="296092" y="95149"/>
            <a:ext cx="11762860" cy="424946"/>
          </a:xfrm>
        </p:spPr>
        <p:txBody>
          <a:bodyPr>
            <a:noAutofit/>
          </a:bodyPr>
          <a:lstStyle/>
          <a:p>
            <a:pPr lvl="1"/>
            <a:r>
              <a:rPr lang="en-US" sz="2000" i="1" dirty="0" smtClean="0"/>
              <a:t>Preliminary </a:t>
            </a:r>
            <a:r>
              <a:rPr lang="en-US" sz="2000" i="1" dirty="0"/>
              <a:t>H</a:t>
            </a:r>
            <a:r>
              <a:rPr lang="en-US" sz="2000" i="1" dirty="0" smtClean="0"/>
              <a:t>ousing and </a:t>
            </a:r>
            <a:r>
              <a:rPr lang="en-US" sz="2000" i="1" dirty="0"/>
              <a:t>H</a:t>
            </a:r>
            <a:r>
              <a:rPr lang="en-US" sz="2000" i="1" dirty="0" smtClean="0"/>
              <a:t>ealth Index Process </a:t>
            </a:r>
            <a:r>
              <a:rPr lang="en-US" sz="2000" dirty="0" smtClean="0"/>
              <a:t>based on Accra data</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1821896915"/>
              </p:ext>
            </p:extLst>
          </p:nvPr>
        </p:nvGraphicFramePr>
        <p:xfrm>
          <a:off x="1" y="691442"/>
          <a:ext cx="12191998" cy="6166551"/>
        </p:xfrm>
        <a:graphic>
          <a:graphicData uri="http://schemas.openxmlformats.org/drawingml/2006/table">
            <a:tbl>
              <a:tblPr firstRow="1" firstCol="1" bandRow="1">
                <a:tableStyleId>{5C22544A-7EE6-4342-B048-85BDC9FD1C3A}</a:tableStyleId>
              </a:tblPr>
              <a:tblGrid>
                <a:gridCol w="1358218">
                  <a:extLst>
                    <a:ext uri="{9D8B030D-6E8A-4147-A177-3AD203B41FA5}">
                      <a16:colId xmlns:a16="http://schemas.microsoft.com/office/drawing/2014/main" val="20000"/>
                    </a:ext>
                  </a:extLst>
                </a:gridCol>
                <a:gridCol w="882843">
                  <a:extLst>
                    <a:ext uri="{9D8B030D-6E8A-4147-A177-3AD203B41FA5}">
                      <a16:colId xmlns:a16="http://schemas.microsoft.com/office/drawing/2014/main" val="20001"/>
                    </a:ext>
                  </a:extLst>
                </a:gridCol>
                <a:gridCol w="1181652">
                  <a:extLst>
                    <a:ext uri="{9D8B030D-6E8A-4147-A177-3AD203B41FA5}">
                      <a16:colId xmlns:a16="http://schemas.microsoft.com/office/drawing/2014/main" val="20002"/>
                    </a:ext>
                  </a:extLst>
                </a:gridCol>
                <a:gridCol w="2348730">
                  <a:extLst>
                    <a:ext uri="{9D8B030D-6E8A-4147-A177-3AD203B41FA5}">
                      <a16:colId xmlns:a16="http://schemas.microsoft.com/office/drawing/2014/main" val="20003"/>
                    </a:ext>
                  </a:extLst>
                </a:gridCol>
                <a:gridCol w="1185334">
                  <a:extLst>
                    <a:ext uri="{9D8B030D-6E8A-4147-A177-3AD203B41FA5}">
                      <a16:colId xmlns:a16="http://schemas.microsoft.com/office/drawing/2014/main" val="20004"/>
                    </a:ext>
                  </a:extLst>
                </a:gridCol>
                <a:gridCol w="635000">
                  <a:extLst>
                    <a:ext uri="{9D8B030D-6E8A-4147-A177-3AD203B41FA5}">
                      <a16:colId xmlns:a16="http://schemas.microsoft.com/office/drawing/2014/main" val="20005"/>
                    </a:ext>
                  </a:extLst>
                </a:gridCol>
                <a:gridCol w="606778">
                  <a:extLst>
                    <a:ext uri="{9D8B030D-6E8A-4147-A177-3AD203B41FA5}">
                      <a16:colId xmlns:a16="http://schemas.microsoft.com/office/drawing/2014/main" val="20006"/>
                    </a:ext>
                  </a:extLst>
                </a:gridCol>
                <a:gridCol w="1072444">
                  <a:extLst>
                    <a:ext uri="{9D8B030D-6E8A-4147-A177-3AD203B41FA5}">
                      <a16:colId xmlns:a16="http://schemas.microsoft.com/office/drawing/2014/main" val="20007"/>
                    </a:ext>
                  </a:extLst>
                </a:gridCol>
                <a:gridCol w="1082834">
                  <a:extLst>
                    <a:ext uri="{9D8B030D-6E8A-4147-A177-3AD203B41FA5}">
                      <a16:colId xmlns:a16="http://schemas.microsoft.com/office/drawing/2014/main" val="20008"/>
                    </a:ext>
                  </a:extLst>
                </a:gridCol>
                <a:gridCol w="1838165">
                  <a:extLst>
                    <a:ext uri="{9D8B030D-6E8A-4147-A177-3AD203B41FA5}">
                      <a16:colId xmlns:a16="http://schemas.microsoft.com/office/drawing/2014/main" val="20009"/>
                    </a:ext>
                  </a:extLst>
                </a:gridCol>
              </a:tblGrid>
              <a:tr h="462134">
                <a:tc rowSpan="2">
                  <a:txBody>
                    <a:bodyPr/>
                    <a:lstStyle/>
                    <a:p>
                      <a:pPr algn="ctr"/>
                      <a:r>
                        <a:rPr lang="en-US" sz="1400" b="1" kern="1200" dirty="0" smtClean="0">
                          <a:effectLst/>
                        </a:rPr>
                        <a:t>Domains</a:t>
                      </a:r>
                      <a:endParaRPr lang="en-US" sz="1400" b="1" kern="1200" dirty="0">
                        <a:solidFill>
                          <a:schemeClr val="lt1"/>
                        </a:solidFill>
                        <a:effectLst/>
                        <a:latin typeface="Calibri" panose="020F0502020204030204" pitchFamily="34" charset="0"/>
                        <a:ea typeface="+mn-ea"/>
                        <a:cs typeface="Calibri" panose="020F0502020204030204" pitchFamily="34" charset="0"/>
                      </a:endParaRPr>
                    </a:p>
                  </a:txBody>
                  <a:tcPr anchor="ctr"/>
                </a:tc>
                <a:tc rowSpan="2">
                  <a:txBody>
                    <a:bodyPr/>
                    <a:lstStyle/>
                    <a:p>
                      <a:pPr algn="ctr"/>
                      <a:r>
                        <a:rPr lang="en-US" sz="1400" b="1" dirty="0" smtClean="0"/>
                        <a:t>Metric</a:t>
                      </a:r>
                      <a:endParaRPr lang="en-US" sz="1400" b="1" dirty="0"/>
                    </a:p>
                  </a:txBody>
                  <a:tcPr anchor="ctr"/>
                </a:tc>
                <a:tc gridSpan="5">
                  <a:txBody>
                    <a:bodyPr/>
                    <a:lstStyle/>
                    <a:p>
                      <a:pPr algn="ctr"/>
                      <a:r>
                        <a:rPr lang="en-US" sz="1400" dirty="0" smtClean="0"/>
                        <a:t>Accra Data</a:t>
                      </a:r>
                      <a:endParaRPr lang="en-US" sz="1400"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400" dirty="0"/>
                    </a:p>
                  </a:txBody>
                  <a:tcPr/>
                </a:tc>
                <a:tc hMerge="1">
                  <a:txBody>
                    <a:bodyPr/>
                    <a:lstStyle/>
                    <a:p>
                      <a:endParaRPr lang="en-US"/>
                    </a:p>
                  </a:txBody>
                  <a:tcPr/>
                </a:tc>
                <a:tc gridSpan="3">
                  <a:txBody>
                    <a:bodyPr/>
                    <a:lstStyle/>
                    <a:p>
                      <a:pPr algn="ctr"/>
                      <a:r>
                        <a:rPr lang="en-US" sz="1400" dirty="0" smtClean="0"/>
                        <a:t>Alignment to SDGs</a:t>
                      </a:r>
                      <a:endParaRPr lang="en-US" sz="1400" dirty="0"/>
                    </a:p>
                  </a:txBody>
                  <a:tcPr/>
                </a:tc>
                <a:tc hMerge="1">
                  <a:txBody>
                    <a:bodyPr/>
                    <a:lstStyle/>
                    <a:p>
                      <a:endParaRPr lang="en-US"/>
                    </a:p>
                  </a:txBody>
                  <a:tcPr/>
                </a:tc>
                <a:tc hMerge="1">
                  <a:txBody>
                    <a:bodyPr/>
                    <a:lstStyle/>
                    <a:p>
                      <a:endParaRPr lang="en-US" sz="1800" dirty="0"/>
                    </a:p>
                  </a:txBody>
                  <a:tcPr/>
                </a:tc>
                <a:extLst>
                  <a:ext uri="{0D108BD9-81ED-4DB2-BD59-A6C34878D82A}">
                    <a16:rowId xmlns:a16="http://schemas.microsoft.com/office/drawing/2014/main" val="10000"/>
                  </a:ext>
                </a:extLst>
              </a:tr>
              <a:tr h="424697">
                <a:tc vMerge="1">
                  <a:txBody>
                    <a:bodyPr/>
                    <a:lstStyle/>
                    <a:p>
                      <a:endParaRPr lang="en-US"/>
                    </a:p>
                  </a:txBody>
                  <a:tcPr/>
                </a:tc>
                <a:tc vMerge="1">
                  <a:txBody>
                    <a:bodyPr/>
                    <a:lstStyle/>
                    <a:p>
                      <a:endParaRPr lang="en-US"/>
                    </a:p>
                  </a:txBody>
                  <a:tcPr/>
                </a:tc>
                <a:tc>
                  <a:txBody>
                    <a:bodyPr/>
                    <a:lstStyle/>
                    <a:p>
                      <a:pPr algn="ctr"/>
                      <a:r>
                        <a:rPr lang="en-US" sz="1200" b="1" dirty="0" smtClean="0"/>
                        <a:t>Variable</a:t>
                      </a:r>
                      <a:endParaRPr lang="en-US" sz="1200" b="1" dirty="0"/>
                    </a:p>
                  </a:txBody>
                  <a:tcPr anchor="ctr"/>
                </a:tc>
                <a:tc>
                  <a:txBody>
                    <a:bodyPr/>
                    <a:lstStyle/>
                    <a:p>
                      <a:pPr algn="ctr"/>
                      <a:r>
                        <a:rPr lang="en-US" sz="1200" b="1" dirty="0" smtClean="0"/>
                        <a:t>Category</a:t>
                      </a:r>
                      <a:endParaRPr lang="en-US" sz="1200" b="1" dirty="0"/>
                    </a:p>
                  </a:txBody>
                  <a:tcPr anchor="ctr"/>
                </a:tc>
                <a:tc>
                  <a:txBody>
                    <a:bodyPr/>
                    <a:lstStyle/>
                    <a:p>
                      <a:pPr algn="ctr"/>
                      <a:r>
                        <a:rPr lang="en-US" sz="1200" b="1" dirty="0" smtClean="0"/>
                        <a:t>Frequency</a:t>
                      </a:r>
                      <a:endParaRPr lang="en-US" sz="1200" b="1" dirty="0"/>
                    </a:p>
                  </a:txBody>
                  <a:tcPr anchor="ctr"/>
                </a:tc>
                <a:tc>
                  <a:txBody>
                    <a:bodyPr/>
                    <a:lstStyle/>
                    <a:p>
                      <a:pPr algn="ctr"/>
                      <a:r>
                        <a:rPr lang="en-US" sz="1200" b="1" dirty="0" smtClean="0"/>
                        <a:t>Good</a:t>
                      </a:r>
                      <a:endParaRPr lang="en-US" sz="1200" b="1" dirty="0"/>
                    </a:p>
                  </a:txBody>
                  <a:tcPr anchor="ctr">
                    <a:solidFill>
                      <a:srgbClr val="68AD1E"/>
                    </a:solidFill>
                  </a:tcPr>
                </a:tc>
                <a:tc>
                  <a:txBody>
                    <a:bodyPr/>
                    <a:lstStyle/>
                    <a:p>
                      <a:pPr algn="ctr"/>
                      <a:r>
                        <a:rPr lang="en-US" sz="1200" b="1" dirty="0" smtClean="0"/>
                        <a:t>Bad</a:t>
                      </a:r>
                      <a:endParaRPr lang="en-US" sz="1200" b="1" dirty="0"/>
                    </a:p>
                  </a:txBody>
                  <a:tcPr anchor="ctr">
                    <a:solidFill>
                      <a:srgbClr val="FF0000"/>
                    </a:solidFill>
                  </a:tcPr>
                </a:tc>
                <a:tc gridSpan="2">
                  <a:txBody>
                    <a:bodyPr/>
                    <a:lstStyle/>
                    <a:p>
                      <a:pPr algn="ctr"/>
                      <a:r>
                        <a:rPr lang="en-US" sz="1200" b="1" dirty="0" smtClean="0"/>
                        <a:t>Targets</a:t>
                      </a:r>
                      <a:endParaRPr lang="en-US" sz="1200" b="1" dirty="0"/>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Indicators</a:t>
                      </a:r>
                    </a:p>
                  </a:txBody>
                  <a:tcPr anchor="ctr"/>
                </a:tc>
                <a:extLst>
                  <a:ext uri="{0D108BD9-81ED-4DB2-BD59-A6C34878D82A}">
                    <a16:rowId xmlns:a16="http://schemas.microsoft.com/office/drawing/2014/main" val="10001"/>
                  </a:ext>
                </a:extLst>
              </a:tr>
              <a:tr h="280961">
                <a:tc rowSpan="19">
                  <a:txBody>
                    <a:bodyPr/>
                    <a:lstStyle/>
                    <a:p>
                      <a:pPr algn="ctr"/>
                      <a:r>
                        <a:rPr lang="en-US" sz="1400" dirty="0" smtClean="0"/>
                        <a:t>I. Structure</a:t>
                      </a:r>
                      <a:endParaRPr lang="en-US" sz="1400" dirty="0"/>
                    </a:p>
                  </a:txBody>
                  <a:tcPr anchor="ctr"/>
                </a:tc>
                <a:tc rowSpan="19">
                  <a:txBody>
                    <a:bodyPr/>
                    <a:lstStyle/>
                    <a:p>
                      <a:r>
                        <a:rPr lang="en-US" sz="1000" dirty="0" smtClean="0"/>
                        <a:t>Building</a:t>
                      </a:r>
                      <a:r>
                        <a:rPr lang="en-US" sz="1000" baseline="0" dirty="0" smtClean="0"/>
                        <a:t> types / materials</a:t>
                      </a:r>
                      <a:endParaRPr lang="en-US" sz="1000" dirty="0"/>
                    </a:p>
                  </a:txBody>
                  <a:tcPr anchor="ctr">
                    <a:solidFill>
                      <a:schemeClr val="accent1">
                        <a:lumMod val="60000"/>
                        <a:lumOff val="40000"/>
                      </a:schemeClr>
                    </a:solidFill>
                  </a:tcPr>
                </a:tc>
                <a:tc rowSpan="10">
                  <a:txBody>
                    <a:bodyPr/>
                    <a:lstStyle/>
                    <a:p>
                      <a:r>
                        <a:rPr lang="en-US" sz="1000" smtClean="0"/>
                        <a:t>Dwelling type</a:t>
                      </a:r>
                    </a:p>
                    <a:p>
                      <a:endParaRPr lang="en-US" sz="1000" smtClean="0"/>
                    </a:p>
                    <a:p>
                      <a:r>
                        <a:rPr lang="en-US" sz="800" smtClean="0"/>
                        <a:t>Source:</a:t>
                      </a:r>
                      <a:r>
                        <a:rPr lang="en-US" sz="800" baseline="0" smtClean="0"/>
                        <a:t> </a:t>
                      </a:r>
                      <a:r>
                        <a:rPr lang="en-US" sz="800" smtClean="0"/>
                        <a:t>Population and Housing</a:t>
                      </a:r>
                      <a:r>
                        <a:rPr lang="en-US" sz="800" baseline="0" smtClean="0"/>
                        <a:t> </a:t>
                      </a:r>
                      <a:r>
                        <a:rPr lang="en-US" sz="800" smtClean="0"/>
                        <a:t>Census, 2010</a:t>
                      </a:r>
                      <a:endParaRPr lang="en-US" sz="800" dirty="0" smtClean="0"/>
                    </a:p>
                  </a:txBody>
                  <a:tcPr anchor="ct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Compound house (rooms)</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55.00%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rowSpan="19">
                  <a:txBody>
                    <a:bodyPr/>
                    <a:lstStyle/>
                    <a:p>
                      <a:r>
                        <a:rPr lang="en-US" sz="1000" b="1" kern="1200" cap="all" dirty="0" smtClean="0">
                          <a:solidFill>
                            <a:schemeClr val="dk1"/>
                          </a:solidFill>
                          <a:effectLst/>
                          <a:latin typeface="+mn-lt"/>
                          <a:ea typeface="+mn-ea"/>
                          <a:cs typeface="+mn-cs"/>
                        </a:rPr>
                        <a:t>11.1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By 2030, ensure access for all to adequate, safe and affordable housing and basic services and upgrade slums</a:t>
                      </a:r>
                    </a:p>
                    <a:p>
                      <a:endParaRPr lang="en-US" sz="1000" dirty="0"/>
                    </a:p>
                  </a:txBody>
                  <a:tcPr/>
                </a:tc>
                <a:tc rowSpan="19">
                  <a:txBody>
                    <a:bodyPr/>
                    <a:lstStyle/>
                    <a:p>
                      <a:endParaRPr lang="en-US" sz="1000" dirty="0"/>
                    </a:p>
                  </a:txBody>
                  <a:tcPr anchor="ctr"/>
                </a:tc>
                <a:tc rowSpan="19">
                  <a:txBody>
                    <a:bodyPr/>
                    <a:lstStyle/>
                    <a:p>
                      <a:r>
                        <a:rPr lang="en-US" sz="1000" b="1" kern="1200" cap="all" dirty="0" smtClean="0">
                          <a:solidFill>
                            <a:schemeClr val="dk1"/>
                          </a:solidFill>
                          <a:effectLst/>
                          <a:latin typeface="+mn-lt"/>
                          <a:ea typeface="+mn-ea"/>
                          <a:cs typeface="+mn-cs"/>
                        </a:rPr>
                        <a:t>11.1.1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Proportion of urban population living in slums, informal settlements or inadequate housing</a:t>
                      </a:r>
                    </a:p>
                    <a:p>
                      <a:endParaRPr lang="en-US" sz="1000" dirty="0"/>
                    </a:p>
                  </a:txBody>
                  <a:tcPr/>
                </a:tc>
                <a:extLst>
                  <a:ext uri="{0D108BD9-81ED-4DB2-BD59-A6C34878D82A}">
                    <a16:rowId xmlns:a16="http://schemas.microsoft.com/office/drawing/2014/main" val="10002"/>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Separate house</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16.40%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Semi-detached house</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8.20%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Flat/Apartment</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6.50%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Improvised home (kiosk/</a:t>
                      </a:r>
                      <a:r>
                        <a:rPr lang="en-US" sz="1000" dirty="0" err="1">
                          <a:solidFill>
                            <a:srgbClr val="222222"/>
                          </a:solidFill>
                          <a:effectLst/>
                          <a:latin typeface="+mj-lt"/>
                          <a:ea typeface="Times New Roman"/>
                          <a:cs typeface="Arial"/>
                        </a:rPr>
                        <a:t>container,etc</a:t>
                      </a:r>
                      <a:r>
                        <a:rPr lang="en-US" sz="1000" dirty="0">
                          <a:solidFill>
                            <a:srgbClr val="222222"/>
                          </a:solidFill>
                          <a:effectLst/>
                          <a:latin typeface="+mj-lt"/>
                          <a:ea typeface="Times New Roman"/>
                          <a:cs typeface="Arial"/>
                        </a:rPr>
                        <a:t>)</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6.20%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Uncompleted building</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3.00%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Huts/Buildings (same compound)</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0.90%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Living quarters attached to office/shop</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0.80%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Other</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0.40%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Tent</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0.20%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80961">
                <a:tc vMerge="1">
                  <a:txBody>
                    <a:bodyPr/>
                    <a:lstStyle/>
                    <a:p>
                      <a:endParaRPr lang="en-US" dirty="0"/>
                    </a:p>
                  </a:txBody>
                  <a:tcPr/>
                </a:tc>
                <a:tc vMerge="1">
                  <a:txBody>
                    <a:bodyPr/>
                    <a:lstStyle/>
                    <a:p>
                      <a:endParaRPr lang="en-US" dirty="0"/>
                    </a:p>
                  </a:txBody>
                  <a:tcPr/>
                </a:tc>
                <a:tc rowSpan="9">
                  <a:txBody>
                    <a:bodyPr/>
                    <a:lstStyle/>
                    <a:p>
                      <a:r>
                        <a:rPr lang="en-US" sz="1000" dirty="0" smtClean="0"/>
                        <a:t>Floor</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Source:</a:t>
                      </a:r>
                      <a:r>
                        <a:rPr lang="en-US" sz="800" baseline="0" dirty="0" smtClean="0"/>
                        <a:t> </a:t>
                      </a:r>
                      <a:r>
                        <a:rPr lang="en-US" sz="800" dirty="0" smtClean="0"/>
                        <a:t>Population and Housing</a:t>
                      </a:r>
                      <a:r>
                        <a:rPr lang="en-US" sz="800" baseline="0" dirty="0" smtClean="0"/>
                        <a:t> </a:t>
                      </a:r>
                      <a:r>
                        <a:rPr lang="en-US" sz="800" dirty="0" smtClean="0"/>
                        <a:t>Census, 2010</a:t>
                      </a:r>
                    </a:p>
                    <a:p>
                      <a:endParaRPr lang="en-US" sz="800" dirty="0"/>
                    </a:p>
                  </a:txBody>
                  <a:tcPr anchor="ctr">
                    <a:solidFill>
                      <a:schemeClr val="accent1">
                        <a:lumMod val="20000"/>
                        <a:lumOff val="80000"/>
                      </a:schemeClr>
                    </a:solidFill>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Cement/Concrete</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74.40%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sz="800" dirty="0"/>
                    </a:p>
                  </a:txBody>
                  <a:tcPr/>
                </a:tc>
                <a:tc vMerge="1">
                  <a:txBody>
                    <a:bodyPr/>
                    <a:lstStyle/>
                    <a:p>
                      <a:endParaRPr lang="en-US"/>
                    </a:p>
                  </a:txBody>
                  <a:tcPr/>
                </a:tc>
                <a:tc vMerge="1">
                  <a:txBody>
                    <a:bodyPr/>
                    <a:lstStyle/>
                    <a:p>
                      <a:endParaRPr lang="en-US" sz="800" dirty="0"/>
                    </a:p>
                  </a:txBody>
                  <a:tcPr/>
                </a:tc>
                <a:extLst>
                  <a:ext uri="{0D108BD9-81ED-4DB2-BD59-A6C34878D82A}">
                    <a16:rowId xmlns:a16="http://schemas.microsoft.com/office/drawing/2014/main" val="10012"/>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Earth/Mud</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4.60%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Ceramic/Porcelain/Granite/Marble tiles</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3.70%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Wood</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3.60%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Terrazzo/Terrazzo tiles</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3.30%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Vinyl tiles</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2.50%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Stone</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0.50%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2809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Other</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0.30%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2224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Burnt brick</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0.20%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bl>
          </a:graphicData>
        </a:graphic>
      </p:graphicFrame>
      <p:pic>
        <p:nvPicPr>
          <p:cNvPr id="13" name="Picture 12" descr="GOAL_11_TARGET_1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557" y="1735123"/>
            <a:ext cx="1005809" cy="1468098"/>
          </a:xfrm>
          <a:prstGeom prst="rect">
            <a:avLst/>
          </a:prstGeom>
        </p:spPr>
      </p:pic>
    </p:spTree>
    <p:extLst>
      <p:ext uri="{BB962C8B-B14F-4D97-AF65-F5344CB8AC3E}">
        <p14:creationId xmlns:p14="http://schemas.microsoft.com/office/powerpoint/2010/main" val="3555685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9-04-30 06.48.17.png"/>
          <p:cNvPicPr>
            <a:picLocks noChangeAspect="1"/>
          </p:cNvPicPr>
          <p:nvPr/>
        </p:nvPicPr>
        <p:blipFill rotWithShape="1">
          <a:blip r:embed="rId2">
            <a:alphaModFix amt="18000"/>
            <a:extLst>
              <a:ext uri="{28A0092B-C50C-407E-A947-70E740481C1C}">
                <a14:useLocalDpi xmlns:a14="http://schemas.microsoft.com/office/drawing/2010/main" val="0"/>
              </a:ext>
            </a:extLst>
          </a:blip>
          <a:srcRect b="5620"/>
          <a:stretch/>
        </p:blipFill>
        <p:spPr>
          <a:xfrm>
            <a:off x="-25887" y="-14113"/>
            <a:ext cx="12217887" cy="6872113"/>
          </a:xfrm>
          <a:prstGeom prst="rect">
            <a:avLst/>
          </a:prstGeom>
          <a:ln>
            <a:noFill/>
          </a:ln>
        </p:spPr>
      </p:pic>
      <p:sp>
        <p:nvSpPr>
          <p:cNvPr id="23" name="Title 22">
            <a:extLst>
              <a:ext uri="{FF2B5EF4-FFF2-40B4-BE49-F238E27FC236}">
                <a16:creationId xmlns:a16="http://schemas.microsoft.com/office/drawing/2014/main" id="{C2BF26D9-203E-4E62-9B62-B0EABF4C63A9}"/>
              </a:ext>
            </a:extLst>
          </p:cNvPr>
          <p:cNvSpPr>
            <a:spLocks noGrp="1"/>
          </p:cNvSpPr>
          <p:nvPr>
            <p:ph type="ctrTitle"/>
          </p:nvPr>
        </p:nvSpPr>
        <p:spPr>
          <a:xfrm>
            <a:off x="1145880" y="100332"/>
            <a:ext cx="9144000" cy="2387600"/>
          </a:xfrm>
        </p:spPr>
        <p:txBody>
          <a:bodyPr/>
          <a:lstStyle/>
          <a:p>
            <a:r>
              <a:rPr lang="en-GB" b="1" dirty="0" smtClean="0"/>
              <a:t>Operationalizing data into a </a:t>
            </a:r>
            <a:r>
              <a:rPr lang="en-GB" b="1" i="1" dirty="0" smtClean="0"/>
              <a:t>Housing</a:t>
            </a:r>
            <a:r>
              <a:rPr lang="en-GB" b="1" dirty="0" smtClean="0"/>
              <a:t> </a:t>
            </a:r>
            <a:r>
              <a:rPr lang="en-GB" b="1" i="1" dirty="0"/>
              <a:t> and </a:t>
            </a:r>
            <a:r>
              <a:rPr lang="en-GB" b="1" i="1" dirty="0" smtClean="0"/>
              <a:t>Health </a:t>
            </a:r>
            <a:r>
              <a:rPr lang="en-GB" b="1" dirty="0" smtClean="0"/>
              <a:t>index</a:t>
            </a:r>
            <a:r>
              <a:rPr lang="en-GB" dirty="0" smtClean="0"/>
              <a:t>	</a:t>
            </a:r>
            <a:endParaRPr lang="en-GB" dirty="0"/>
          </a:p>
        </p:txBody>
      </p:sp>
      <p:sp>
        <p:nvSpPr>
          <p:cNvPr id="24" name="Subtitle 23">
            <a:extLst>
              <a:ext uri="{FF2B5EF4-FFF2-40B4-BE49-F238E27FC236}">
                <a16:creationId xmlns:a16="http://schemas.microsoft.com/office/drawing/2014/main" id="{583F1CA6-3F21-4C07-BC36-DF309E47859B}"/>
              </a:ext>
            </a:extLst>
          </p:cNvPr>
          <p:cNvSpPr>
            <a:spLocks noGrp="1"/>
          </p:cNvSpPr>
          <p:nvPr>
            <p:ph type="subTitle" idx="1"/>
          </p:nvPr>
        </p:nvSpPr>
        <p:spPr>
          <a:xfrm>
            <a:off x="775138" y="2857365"/>
            <a:ext cx="9144000" cy="931136"/>
          </a:xfrm>
        </p:spPr>
        <p:txBody>
          <a:bodyPr>
            <a:normAutofit lnSpcReduction="10000"/>
          </a:bodyPr>
          <a:lstStyle/>
          <a:p>
            <a:r>
              <a:rPr lang="en-GB" dirty="0" smtClean="0"/>
              <a:t>Housing and Neighbourhoods </a:t>
            </a:r>
            <a:r>
              <a:rPr lang="en-GB" dirty="0"/>
              <a:t>Working Group</a:t>
            </a:r>
          </a:p>
          <a:p>
            <a:r>
              <a:rPr lang="en-GB" dirty="0" smtClean="0"/>
              <a:t>12 September </a:t>
            </a:r>
            <a:r>
              <a:rPr lang="en-GB" dirty="0"/>
              <a:t>2019</a:t>
            </a:r>
          </a:p>
        </p:txBody>
      </p:sp>
      <p:sp>
        <p:nvSpPr>
          <p:cNvPr id="6" name="Text Placeholder 24">
            <a:extLst>
              <a:ext uri="{FF2B5EF4-FFF2-40B4-BE49-F238E27FC236}">
                <a16:creationId xmlns:a16="http://schemas.microsoft.com/office/drawing/2014/main" id="{A0EDEA67-A09E-49CC-ACE2-0945806C5137}"/>
              </a:ext>
            </a:extLst>
          </p:cNvPr>
          <p:cNvSpPr>
            <a:spLocks noGrp="1"/>
          </p:cNvSpPr>
          <p:nvPr>
            <p:ph type="body" sz="quarter" idx="10"/>
          </p:nvPr>
        </p:nvSpPr>
        <p:spPr>
          <a:xfrm>
            <a:off x="2923252" y="4195210"/>
            <a:ext cx="4847771" cy="1346200"/>
          </a:xfrm>
        </p:spPr>
        <p:txBody>
          <a:bodyPr>
            <a:normAutofit/>
          </a:bodyPr>
          <a:lstStyle/>
          <a:p>
            <a:pPr algn="ctr">
              <a:spcBef>
                <a:spcPts val="0"/>
              </a:spcBef>
            </a:pPr>
            <a:r>
              <a:rPr lang="en-GB" dirty="0"/>
              <a:t>Gary Adamkiewicz, HSPH</a:t>
            </a:r>
          </a:p>
          <a:p>
            <a:pPr algn="ctr">
              <a:spcBef>
                <a:spcPts val="0"/>
              </a:spcBef>
            </a:pPr>
            <a:r>
              <a:rPr lang="en-GB" dirty="0"/>
              <a:t>Judith Rodriguez, HSPH</a:t>
            </a:r>
          </a:p>
          <a:p>
            <a:pPr algn="ctr">
              <a:spcBef>
                <a:spcPts val="0"/>
              </a:spcBef>
            </a:pPr>
            <a:r>
              <a:rPr lang="en-GB" dirty="0"/>
              <a:t>Bethlehem Solomon, Imperial </a:t>
            </a:r>
          </a:p>
        </p:txBody>
      </p:sp>
    </p:spTree>
    <p:extLst>
      <p:ext uri="{BB962C8B-B14F-4D97-AF65-F5344CB8AC3E}">
        <p14:creationId xmlns:p14="http://schemas.microsoft.com/office/powerpoint/2010/main" val="299254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0667202"/>
              </p:ext>
            </p:extLst>
          </p:nvPr>
        </p:nvGraphicFramePr>
        <p:xfrm>
          <a:off x="1" y="2"/>
          <a:ext cx="12192000" cy="6857999"/>
        </p:xfrm>
        <a:graphic>
          <a:graphicData uri="http://schemas.openxmlformats.org/drawingml/2006/table">
            <a:tbl>
              <a:tblPr firstRow="1" firstCol="1" bandRow="1">
                <a:tableStyleId>{5C22544A-7EE6-4342-B048-85BDC9FD1C3A}</a:tableStyleId>
              </a:tblPr>
              <a:tblGrid>
                <a:gridCol w="1358218">
                  <a:extLst>
                    <a:ext uri="{9D8B030D-6E8A-4147-A177-3AD203B41FA5}">
                      <a16:colId xmlns:a16="http://schemas.microsoft.com/office/drawing/2014/main" val="20000"/>
                    </a:ext>
                  </a:extLst>
                </a:gridCol>
                <a:gridCol w="1294670">
                  <a:extLst>
                    <a:ext uri="{9D8B030D-6E8A-4147-A177-3AD203B41FA5}">
                      <a16:colId xmlns:a16="http://schemas.microsoft.com/office/drawing/2014/main" val="20001"/>
                    </a:ext>
                  </a:extLst>
                </a:gridCol>
                <a:gridCol w="1439333">
                  <a:extLst>
                    <a:ext uri="{9D8B030D-6E8A-4147-A177-3AD203B41FA5}">
                      <a16:colId xmlns:a16="http://schemas.microsoft.com/office/drawing/2014/main" val="20002"/>
                    </a:ext>
                  </a:extLst>
                </a:gridCol>
                <a:gridCol w="1834445">
                  <a:extLst>
                    <a:ext uri="{9D8B030D-6E8A-4147-A177-3AD203B41FA5}">
                      <a16:colId xmlns:a16="http://schemas.microsoft.com/office/drawing/2014/main" val="20003"/>
                    </a:ext>
                  </a:extLst>
                </a:gridCol>
                <a:gridCol w="1044222">
                  <a:extLst>
                    <a:ext uri="{9D8B030D-6E8A-4147-A177-3AD203B41FA5}">
                      <a16:colId xmlns:a16="http://schemas.microsoft.com/office/drawing/2014/main" val="20004"/>
                    </a:ext>
                  </a:extLst>
                </a:gridCol>
                <a:gridCol w="691444">
                  <a:extLst>
                    <a:ext uri="{9D8B030D-6E8A-4147-A177-3AD203B41FA5}">
                      <a16:colId xmlns:a16="http://schemas.microsoft.com/office/drawing/2014/main" val="20005"/>
                    </a:ext>
                  </a:extLst>
                </a:gridCol>
                <a:gridCol w="606778">
                  <a:extLst>
                    <a:ext uri="{9D8B030D-6E8A-4147-A177-3AD203B41FA5}">
                      <a16:colId xmlns:a16="http://schemas.microsoft.com/office/drawing/2014/main" val="20006"/>
                    </a:ext>
                  </a:extLst>
                </a:gridCol>
                <a:gridCol w="966611">
                  <a:extLst>
                    <a:ext uri="{9D8B030D-6E8A-4147-A177-3AD203B41FA5}">
                      <a16:colId xmlns:a16="http://schemas.microsoft.com/office/drawing/2014/main" val="20007"/>
                    </a:ext>
                  </a:extLst>
                </a:gridCol>
                <a:gridCol w="1178278">
                  <a:extLst>
                    <a:ext uri="{9D8B030D-6E8A-4147-A177-3AD203B41FA5}">
                      <a16:colId xmlns:a16="http://schemas.microsoft.com/office/drawing/2014/main" val="20008"/>
                    </a:ext>
                  </a:extLst>
                </a:gridCol>
                <a:gridCol w="1778001">
                  <a:extLst>
                    <a:ext uri="{9D8B030D-6E8A-4147-A177-3AD203B41FA5}">
                      <a16:colId xmlns:a16="http://schemas.microsoft.com/office/drawing/2014/main" val="20009"/>
                    </a:ext>
                  </a:extLst>
                </a:gridCol>
              </a:tblGrid>
              <a:tr h="513951">
                <a:tc rowSpan="2">
                  <a:txBody>
                    <a:bodyPr/>
                    <a:lstStyle/>
                    <a:p>
                      <a:pPr algn="ctr"/>
                      <a:r>
                        <a:rPr lang="en-US" sz="1400" b="1" kern="1200" dirty="0" smtClean="0">
                          <a:effectLst/>
                        </a:rPr>
                        <a:t>Domains</a:t>
                      </a:r>
                      <a:endParaRPr lang="en-US" sz="1400" b="1" kern="1200" dirty="0">
                        <a:solidFill>
                          <a:schemeClr val="lt1"/>
                        </a:solidFill>
                        <a:effectLst/>
                        <a:latin typeface="Calibri" panose="020F0502020204030204" pitchFamily="34" charset="0"/>
                        <a:ea typeface="+mn-ea"/>
                        <a:cs typeface="Calibri" panose="020F0502020204030204" pitchFamily="34" charset="0"/>
                      </a:endParaRPr>
                    </a:p>
                  </a:txBody>
                  <a:tcPr anchor="ctr"/>
                </a:tc>
                <a:tc rowSpan="2">
                  <a:txBody>
                    <a:bodyPr/>
                    <a:lstStyle/>
                    <a:p>
                      <a:pPr algn="ctr"/>
                      <a:r>
                        <a:rPr lang="en-US" sz="1400" b="1" dirty="0" smtClean="0"/>
                        <a:t>Metric</a:t>
                      </a:r>
                      <a:endParaRPr lang="en-US" sz="1400" b="1" dirty="0"/>
                    </a:p>
                  </a:txBody>
                  <a:tcPr anchor="ctr"/>
                </a:tc>
                <a:tc gridSpan="5">
                  <a:txBody>
                    <a:bodyPr/>
                    <a:lstStyle/>
                    <a:p>
                      <a:pPr algn="ctr"/>
                      <a:r>
                        <a:rPr lang="en-US" sz="1400" dirty="0" smtClean="0"/>
                        <a:t>Accra Data</a:t>
                      </a:r>
                      <a:endParaRPr lang="en-US" sz="1400"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400" dirty="0"/>
                    </a:p>
                  </a:txBody>
                  <a:tcPr/>
                </a:tc>
                <a:tc hMerge="1">
                  <a:txBody>
                    <a:bodyPr/>
                    <a:lstStyle/>
                    <a:p>
                      <a:endParaRPr lang="en-US"/>
                    </a:p>
                  </a:txBody>
                  <a:tcPr/>
                </a:tc>
                <a:tc gridSpan="3">
                  <a:txBody>
                    <a:bodyPr/>
                    <a:lstStyle/>
                    <a:p>
                      <a:pPr algn="ctr"/>
                      <a:r>
                        <a:rPr lang="en-US" sz="1400" dirty="0" smtClean="0"/>
                        <a:t>SDGs</a:t>
                      </a:r>
                      <a:endParaRPr lang="en-US" sz="1400" dirty="0"/>
                    </a:p>
                  </a:txBody>
                  <a:tcPr/>
                </a:tc>
                <a:tc hMerge="1">
                  <a:txBody>
                    <a:bodyPr/>
                    <a:lstStyle/>
                    <a:p>
                      <a:endParaRPr lang="en-US"/>
                    </a:p>
                  </a:txBody>
                  <a:tcPr/>
                </a:tc>
                <a:tc hMerge="1">
                  <a:txBody>
                    <a:bodyPr/>
                    <a:lstStyle/>
                    <a:p>
                      <a:endParaRPr lang="en-US" sz="1800" dirty="0"/>
                    </a:p>
                  </a:txBody>
                  <a:tcPr/>
                </a:tc>
                <a:extLst>
                  <a:ext uri="{0D108BD9-81ED-4DB2-BD59-A6C34878D82A}">
                    <a16:rowId xmlns:a16="http://schemas.microsoft.com/office/drawing/2014/main" val="10000"/>
                  </a:ext>
                </a:extLst>
              </a:tr>
              <a:tr h="472317">
                <a:tc vMerge="1">
                  <a:txBody>
                    <a:bodyPr/>
                    <a:lstStyle/>
                    <a:p>
                      <a:endParaRPr lang="en-US"/>
                    </a:p>
                  </a:txBody>
                  <a:tcPr/>
                </a:tc>
                <a:tc vMerge="1">
                  <a:txBody>
                    <a:bodyPr/>
                    <a:lstStyle/>
                    <a:p>
                      <a:endParaRPr lang="en-US"/>
                    </a:p>
                  </a:txBody>
                  <a:tcPr/>
                </a:tc>
                <a:tc>
                  <a:txBody>
                    <a:bodyPr/>
                    <a:lstStyle/>
                    <a:p>
                      <a:pPr algn="ctr"/>
                      <a:r>
                        <a:rPr lang="en-US" sz="1200" b="1" dirty="0" smtClean="0"/>
                        <a:t>Variable</a:t>
                      </a:r>
                      <a:endParaRPr lang="en-US" sz="1200" b="1" dirty="0"/>
                    </a:p>
                  </a:txBody>
                  <a:tcPr anchor="ctr"/>
                </a:tc>
                <a:tc>
                  <a:txBody>
                    <a:bodyPr/>
                    <a:lstStyle/>
                    <a:p>
                      <a:pPr algn="ctr"/>
                      <a:r>
                        <a:rPr lang="en-US" sz="1200" b="1" dirty="0" smtClean="0"/>
                        <a:t>Category</a:t>
                      </a:r>
                      <a:endParaRPr lang="en-US" sz="1200" b="1" dirty="0"/>
                    </a:p>
                  </a:txBody>
                  <a:tcPr anchor="ctr"/>
                </a:tc>
                <a:tc>
                  <a:txBody>
                    <a:bodyPr/>
                    <a:lstStyle/>
                    <a:p>
                      <a:pPr algn="ctr"/>
                      <a:r>
                        <a:rPr lang="en-US" sz="1200" b="1" dirty="0" smtClean="0"/>
                        <a:t>Frequency</a:t>
                      </a:r>
                      <a:endParaRPr lang="en-US" sz="1200" b="1" dirty="0"/>
                    </a:p>
                  </a:txBody>
                  <a:tcPr anchor="ctr"/>
                </a:tc>
                <a:tc>
                  <a:txBody>
                    <a:bodyPr/>
                    <a:lstStyle/>
                    <a:p>
                      <a:pPr algn="ctr"/>
                      <a:r>
                        <a:rPr lang="en-US" sz="1200" b="1" dirty="0" smtClean="0"/>
                        <a:t>Good</a:t>
                      </a:r>
                      <a:endParaRPr lang="en-US" sz="1200" b="1" dirty="0"/>
                    </a:p>
                  </a:txBody>
                  <a:tcPr anchor="ctr">
                    <a:solidFill>
                      <a:srgbClr val="68AD1E"/>
                    </a:solidFill>
                  </a:tcPr>
                </a:tc>
                <a:tc>
                  <a:txBody>
                    <a:bodyPr/>
                    <a:lstStyle/>
                    <a:p>
                      <a:pPr algn="ctr"/>
                      <a:r>
                        <a:rPr lang="en-US" sz="1200" b="1" dirty="0" smtClean="0"/>
                        <a:t>Bad</a:t>
                      </a:r>
                      <a:endParaRPr lang="en-US" sz="1200" b="1" dirty="0"/>
                    </a:p>
                  </a:txBody>
                  <a:tcPr anchor="ctr">
                    <a:solidFill>
                      <a:srgbClr val="FF0000"/>
                    </a:solidFill>
                  </a:tcPr>
                </a:tc>
                <a:tc gridSpan="2">
                  <a:txBody>
                    <a:bodyPr/>
                    <a:lstStyle/>
                    <a:p>
                      <a:pPr algn="ctr"/>
                      <a:r>
                        <a:rPr lang="en-US" sz="1200" b="1" dirty="0" smtClean="0"/>
                        <a:t>Targets</a:t>
                      </a:r>
                      <a:endParaRPr lang="en-US" sz="1200" b="1" dirty="0"/>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Indicators</a:t>
                      </a:r>
                    </a:p>
                  </a:txBody>
                  <a:tcPr anchor="ctr"/>
                </a:tc>
                <a:extLst>
                  <a:ext uri="{0D108BD9-81ED-4DB2-BD59-A6C34878D82A}">
                    <a16:rowId xmlns:a16="http://schemas.microsoft.com/office/drawing/2014/main" val="10001"/>
                  </a:ext>
                </a:extLst>
              </a:tr>
              <a:tr h="312465">
                <a:tc rowSpan="19">
                  <a:txBody>
                    <a:bodyPr/>
                    <a:lstStyle/>
                    <a:p>
                      <a:pPr algn="ctr"/>
                      <a:r>
                        <a:rPr lang="en-US" sz="1400" dirty="0" smtClean="0"/>
                        <a:t>I. Structure</a:t>
                      </a:r>
                      <a:endParaRPr lang="en-US" sz="1400" dirty="0"/>
                    </a:p>
                  </a:txBody>
                  <a:tcPr anchor="ctr"/>
                </a:tc>
                <a:tc rowSpan="19">
                  <a:txBody>
                    <a:bodyPr/>
                    <a:lstStyle/>
                    <a:p>
                      <a:r>
                        <a:rPr lang="en-US" sz="1000" dirty="0" smtClean="0"/>
                        <a:t>Building</a:t>
                      </a:r>
                      <a:r>
                        <a:rPr lang="en-US" sz="1000" baseline="0" dirty="0" smtClean="0"/>
                        <a:t> types / materials</a:t>
                      </a:r>
                      <a:endParaRPr lang="en-US" sz="1000" dirty="0"/>
                    </a:p>
                  </a:txBody>
                  <a:tcPr anchor="ctr">
                    <a:solidFill>
                      <a:schemeClr val="accent1">
                        <a:lumMod val="60000"/>
                        <a:lumOff val="40000"/>
                      </a:schemeClr>
                    </a:solidFill>
                  </a:tcPr>
                </a:tc>
                <a:tc rowSpan="10">
                  <a:txBody>
                    <a:bodyPr/>
                    <a:lstStyle/>
                    <a:p>
                      <a:r>
                        <a:rPr lang="en-US" sz="1000" dirty="0" smtClean="0"/>
                        <a:t>Walls</a:t>
                      </a:r>
                    </a:p>
                    <a:p>
                      <a:endParaRPr lang="en-US" sz="1000" dirty="0" smtClean="0"/>
                    </a:p>
                    <a:p>
                      <a:r>
                        <a:rPr lang="en-US" sz="800" dirty="0" smtClean="0"/>
                        <a:t>Source:</a:t>
                      </a:r>
                      <a:r>
                        <a:rPr lang="en-US" sz="800" baseline="0" dirty="0" smtClean="0"/>
                        <a:t> </a:t>
                      </a:r>
                      <a:r>
                        <a:rPr lang="en-US" sz="800" dirty="0" smtClean="0"/>
                        <a:t>Population and Housing</a:t>
                      </a:r>
                      <a:r>
                        <a:rPr lang="en-US" sz="800" baseline="0" dirty="0" smtClean="0"/>
                        <a:t> </a:t>
                      </a:r>
                      <a:r>
                        <a:rPr lang="en-US" sz="800" dirty="0" smtClean="0"/>
                        <a:t>Census, 2010</a:t>
                      </a:r>
                    </a:p>
                  </a:txBody>
                  <a:tcPr anchor="ct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Cement blocks/Concrete</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81.10%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rowSpan="19">
                  <a:txBody>
                    <a:bodyPr/>
                    <a:lstStyle/>
                    <a:p>
                      <a:r>
                        <a:rPr lang="en-US" sz="1000" b="1" kern="1200" cap="all" dirty="0" smtClean="0">
                          <a:solidFill>
                            <a:schemeClr val="dk1"/>
                          </a:solidFill>
                          <a:effectLst/>
                          <a:latin typeface="+mn-lt"/>
                          <a:ea typeface="+mn-ea"/>
                          <a:cs typeface="+mn-cs"/>
                        </a:rPr>
                        <a:t>11.1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By 2030, ensure access for all to adequate, safe and affordable housing and basic services and upgrade slums</a:t>
                      </a:r>
                    </a:p>
                    <a:p>
                      <a:endParaRPr lang="en-US" sz="1000" dirty="0"/>
                    </a:p>
                  </a:txBody>
                  <a:tcPr/>
                </a:tc>
                <a:tc rowSpan="19">
                  <a:txBody>
                    <a:bodyPr/>
                    <a:lstStyle/>
                    <a:p>
                      <a:endParaRPr lang="en-US" sz="1000" dirty="0"/>
                    </a:p>
                  </a:txBody>
                  <a:tcPr/>
                </a:tc>
                <a:tc rowSpan="19">
                  <a:txBody>
                    <a:bodyPr/>
                    <a:lstStyle/>
                    <a:p>
                      <a:r>
                        <a:rPr lang="en-US" sz="1000" b="1" kern="1200" cap="all" dirty="0" smtClean="0">
                          <a:solidFill>
                            <a:schemeClr val="dk1"/>
                          </a:solidFill>
                          <a:effectLst/>
                          <a:latin typeface="+mn-lt"/>
                          <a:ea typeface="+mn-ea"/>
                          <a:cs typeface="+mn-cs"/>
                        </a:rPr>
                        <a:t>11.1.1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Proportion of urban population living in slums, informal settlements or inadequate housing</a:t>
                      </a:r>
                    </a:p>
                    <a:p>
                      <a:endParaRPr lang="en-US" sz="1000" dirty="0"/>
                    </a:p>
                  </a:txBody>
                  <a:tcPr/>
                </a:tc>
                <a:extLst>
                  <a:ext uri="{0D108BD9-81ED-4DB2-BD59-A6C34878D82A}">
                    <a16:rowId xmlns:a16="http://schemas.microsoft.com/office/drawing/2014/main" val="10002"/>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Wood</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a:solidFill>
                            <a:srgbClr val="333333"/>
                          </a:solidFill>
                          <a:effectLst/>
                          <a:latin typeface="+mj-lt"/>
                          <a:ea typeface="Times New Roman"/>
                          <a:cs typeface="Arial"/>
                        </a:rPr>
                        <a:t>10.30%</a:t>
                      </a:r>
                      <a:endParaRPr lang="en-US" sz="11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Mud brick/Earth</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a:solidFill>
                            <a:srgbClr val="333333"/>
                          </a:solidFill>
                          <a:effectLst/>
                          <a:latin typeface="+mj-lt"/>
                          <a:ea typeface="Times New Roman"/>
                          <a:cs typeface="Arial"/>
                        </a:rPr>
                        <a:t>2.40%</a:t>
                      </a:r>
                      <a:endParaRPr lang="en-US" sz="11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Other</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a:solidFill>
                            <a:srgbClr val="333333"/>
                          </a:solidFill>
                          <a:effectLst/>
                          <a:latin typeface="+mj-lt"/>
                          <a:ea typeface="Times New Roman"/>
                          <a:cs typeface="Arial"/>
                        </a:rPr>
                        <a:t>1.50%</a:t>
                      </a:r>
                      <a:endParaRPr lang="en-US" sz="11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Metal sheet/Slate/Asbestos</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a:solidFill>
                            <a:srgbClr val="333333"/>
                          </a:solidFill>
                          <a:effectLst/>
                          <a:latin typeface="+mj-lt"/>
                          <a:ea typeface="Times New Roman"/>
                          <a:cs typeface="Arial"/>
                        </a:rPr>
                        <a:t>1.30%</a:t>
                      </a:r>
                      <a:endParaRPr lang="en-US" sz="11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Burnt bricks</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0.40%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Landcrete</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a:solidFill>
                            <a:srgbClr val="333333"/>
                          </a:solidFill>
                          <a:effectLst/>
                          <a:latin typeface="+mj-lt"/>
                          <a:ea typeface="Times New Roman"/>
                          <a:cs typeface="Arial"/>
                        </a:rPr>
                        <a:t>0.30%</a:t>
                      </a:r>
                      <a:endParaRPr lang="en-US" sz="11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Stone</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0.20%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Bamboo</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0.10%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Palm leaf/Thatch (grass)/Raffia</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0.10%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12465">
                <a:tc vMerge="1">
                  <a:txBody>
                    <a:bodyPr/>
                    <a:lstStyle/>
                    <a:p>
                      <a:endParaRPr lang="en-US" dirty="0"/>
                    </a:p>
                  </a:txBody>
                  <a:tcPr/>
                </a:tc>
                <a:tc vMerge="1">
                  <a:txBody>
                    <a:bodyPr/>
                    <a:lstStyle/>
                    <a:p>
                      <a:endParaRPr lang="en-US" dirty="0"/>
                    </a:p>
                  </a:txBody>
                  <a:tcPr/>
                </a:tc>
                <a:tc rowSpan="9">
                  <a:txBody>
                    <a:bodyPr/>
                    <a:lstStyle/>
                    <a:p>
                      <a:r>
                        <a:rPr lang="en-US" sz="1000" dirty="0" smtClean="0"/>
                        <a:t>Roof</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Source:</a:t>
                      </a:r>
                      <a:r>
                        <a:rPr lang="en-US" sz="800" baseline="0" dirty="0" smtClean="0"/>
                        <a:t> </a:t>
                      </a:r>
                      <a:r>
                        <a:rPr lang="en-US" sz="800" dirty="0" smtClean="0"/>
                        <a:t>Population and Housing</a:t>
                      </a:r>
                      <a:r>
                        <a:rPr lang="en-US" sz="800" baseline="0" dirty="0" smtClean="0"/>
                        <a:t> </a:t>
                      </a:r>
                      <a:r>
                        <a:rPr lang="en-US" sz="800" dirty="0" smtClean="0"/>
                        <a:t>Census, 2010</a:t>
                      </a:r>
                    </a:p>
                    <a:p>
                      <a:endParaRPr lang="en-US" sz="800" dirty="0"/>
                    </a:p>
                  </a:txBody>
                  <a:tcPr anchor="ctr">
                    <a:solidFill>
                      <a:schemeClr val="accent1">
                        <a:lumMod val="20000"/>
                        <a:lumOff val="80000"/>
                      </a:schemeClr>
                    </a:solidFill>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Metal sheet</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47.70%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sz="800" dirty="0"/>
                    </a:p>
                  </a:txBody>
                  <a:tcPr/>
                </a:tc>
                <a:tc vMerge="1">
                  <a:txBody>
                    <a:bodyPr/>
                    <a:lstStyle/>
                    <a:p>
                      <a:endParaRPr lang="en-US"/>
                    </a:p>
                  </a:txBody>
                  <a:tcPr/>
                </a:tc>
                <a:tc vMerge="1">
                  <a:txBody>
                    <a:bodyPr/>
                    <a:lstStyle/>
                    <a:p>
                      <a:endParaRPr lang="en-US" sz="800" dirty="0"/>
                    </a:p>
                  </a:txBody>
                  <a:tcPr/>
                </a:tc>
                <a:extLst>
                  <a:ext uri="{0D108BD9-81ED-4DB2-BD59-A6C34878D82A}">
                    <a16:rowId xmlns:a16="http://schemas.microsoft.com/office/drawing/2014/main" val="10012"/>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Slate/Asbestos</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a:solidFill>
                            <a:srgbClr val="333333"/>
                          </a:solidFill>
                          <a:effectLst/>
                          <a:latin typeface="+mj-lt"/>
                          <a:ea typeface="Times New Roman"/>
                          <a:cs typeface="Arial"/>
                        </a:rPr>
                        <a:t>41.70%</a:t>
                      </a:r>
                      <a:endParaRPr lang="en-US" sz="11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Cement/Concrete</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a:solidFill>
                            <a:srgbClr val="333333"/>
                          </a:solidFill>
                          <a:effectLst/>
                          <a:latin typeface="+mj-lt"/>
                          <a:ea typeface="Times New Roman"/>
                          <a:cs typeface="Arial"/>
                        </a:rPr>
                        <a:t>3.90%</a:t>
                      </a:r>
                      <a:endParaRPr lang="en-US" sz="11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Roofing tile</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1.70%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Wood</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0.80%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Thatch/Palm leaf or Raffia</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0.80%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Other</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0.70%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312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Mud/Mud bricks/Earth</a:t>
                      </a:r>
                      <a:endParaRPr lang="en-US" sz="11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0.30%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247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Bamboo</a:t>
                      </a:r>
                      <a:endParaRPr lang="en-US" sz="11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900" dirty="0">
                          <a:solidFill>
                            <a:srgbClr val="333333"/>
                          </a:solidFill>
                          <a:effectLst/>
                          <a:latin typeface="+mj-lt"/>
                          <a:ea typeface="Times New Roman"/>
                          <a:cs typeface="Arial"/>
                        </a:rPr>
                        <a:t>0.20%</a:t>
                      </a:r>
                      <a:endParaRPr lang="en-US" sz="11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bl>
          </a:graphicData>
        </a:graphic>
      </p:graphicFrame>
      <p:pic>
        <p:nvPicPr>
          <p:cNvPr id="5" name="Picture 4" descr="GOAL_11_TARGET_1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335" y="1001346"/>
            <a:ext cx="1005809" cy="1468098"/>
          </a:xfrm>
          <a:prstGeom prst="rect">
            <a:avLst/>
          </a:prstGeom>
        </p:spPr>
      </p:pic>
    </p:spTree>
    <p:extLst>
      <p:ext uri="{BB962C8B-B14F-4D97-AF65-F5344CB8AC3E}">
        <p14:creationId xmlns:p14="http://schemas.microsoft.com/office/powerpoint/2010/main" val="1083031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90149394"/>
              </p:ext>
            </p:extLst>
          </p:nvPr>
        </p:nvGraphicFramePr>
        <p:xfrm>
          <a:off x="0" y="0"/>
          <a:ext cx="12192001" cy="7875919"/>
        </p:xfrm>
        <a:graphic>
          <a:graphicData uri="http://schemas.openxmlformats.org/drawingml/2006/table">
            <a:tbl>
              <a:tblPr firstRow="1" firstCol="1" bandRow="1">
                <a:tableStyleId>{5C22544A-7EE6-4342-B048-85BDC9FD1C3A}</a:tableStyleId>
              </a:tblPr>
              <a:tblGrid>
                <a:gridCol w="1358218">
                  <a:extLst>
                    <a:ext uri="{9D8B030D-6E8A-4147-A177-3AD203B41FA5}">
                      <a16:colId xmlns:a16="http://schemas.microsoft.com/office/drawing/2014/main" val="20000"/>
                    </a:ext>
                  </a:extLst>
                </a:gridCol>
                <a:gridCol w="882844">
                  <a:extLst>
                    <a:ext uri="{9D8B030D-6E8A-4147-A177-3AD203B41FA5}">
                      <a16:colId xmlns:a16="http://schemas.microsoft.com/office/drawing/2014/main" val="20001"/>
                    </a:ext>
                  </a:extLst>
                </a:gridCol>
                <a:gridCol w="1540716">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1072444">
                  <a:extLst>
                    <a:ext uri="{9D8B030D-6E8A-4147-A177-3AD203B41FA5}">
                      <a16:colId xmlns:a16="http://schemas.microsoft.com/office/drawing/2014/main" val="20004"/>
                    </a:ext>
                  </a:extLst>
                </a:gridCol>
                <a:gridCol w="620889">
                  <a:extLst>
                    <a:ext uri="{9D8B030D-6E8A-4147-A177-3AD203B41FA5}">
                      <a16:colId xmlns:a16="http://schemas.microsoft.com/office/drawing/2014/main" val="20005"/>
                    </a:ext>
                  </a:extLst>
                </a:gridCol>
                <a:gridCol w="705556">
                  <a:extLst>
                    <a:ext uri="{9D8B030D-6E8A-4147-A177-3AD203B41FA5}">
                      <a16:colId xmlns:a16="http://schemas.microsoft.com/office/drawing/2014/main" val="20006"/>
                    </a:ext>
                  </a:extLst>
                </a:gridCol>
                <a:gridCol w="1044222">
                  <a:extLst>
                    <a:ext uri="{9D8B030D-6E8A-4147-A177-3AD203B41FA5}">
                      <a16:colId xmlns:a16="http://schemas.microsoft.com/office/drawing/2014/main" val="20007"/>
                    </a:ext>
                  </a:extLst>
                </a:gridCol>
                <a:gridCol w="1114778">
                  <a:extLst>
                    <a:ext uri="{9D8B030D-6E8A-4147-A177-3AD203B41FA5}">
                      <a16:colId xmlns:a16="http://schemas.microsoft.com/office/drawing/2014/main" val="20008"/>
                    </a:ext>
                  </a:extLst>
                </a:gridCol>
                <a:gridCol w="1820334">
                  <a:extLst>
                    <a:ext uri="{9D8B030D-6E8A-4147-A177-3AD203B41FA5}">
                      <a16:colId xmlns:a16="http://schemas.microsoft.com/office/drawing/2014/main" val="20009"/>
                    </a:ext>
                  </a:extLst>
                </a:gridCol>
              </a:tblGrid>
              <a:tr h="443306">
                <a:tc rowSpan="2">
                  <a:txBody>
                    <a:bodyPr/>
                    <a:lstStyle/>
                    <a:p>
                      <a:pPr algn="ctr"/>
                      <a:r>
                        <a:rPr lang="en-US" sz="1400" b="1" kern="1200" dirty="0" smtClean="0">
                          <a:effectLst/>
                        </a:rPr>
                        <a:t>Domains</a:t>
                      </a:r>
                      <a:endParaRPr lang="en-US" sz="1400" b="1" kern="1200" dirty="0">
                        <a:solidFill>
                          <a:schemeClr val="lt1"/>
                        </a:solidFill>
                        <a:effectLst/>
                        <a:latin typeface="Calibri" panose="020F0502020204030204" pitchFamily="34" charset="0"/>
                        <a:ea typeface="+mn-ea"/>
                        <a:cs typeface="Calibri" panose="020F0502020204030204" pitchFamily="34" charset="0"/>
                      </a:endParaRPr>
                    </a:p>
                  </a:txBody>
                  <a:tcPr anchor="ctr"/>
                </a:tc>
                <a:tc rowSpan="2">
                  <a:txBody>
                    <a:bodyPr/>
                    <a:lstStyle/>
                    <a:p>
                      <a:pPr algn="ctr"/>
                      <a:r>
                        <a:rPr lang="en-US" sz="1400" b="1" dirty="0" smtClean="0"/>
                        <a:t>Metric</a:t>
                      </a:r>
                      <a:endParaRPr lang="en-US" sz="1400" b="1" dirty="0"/>
                    </a:p>
                  </a:txBody>
                  <a:tcPr anchor="ctr"/>
                </a:tc>
                <a:tc gridSpan="5">
                  <a:txBody>
                    <a:bodyPr/>
                    <a:lstStyle/>
                    <a:p>
                      <a:pPr algn="ctr"/>
                      <a:r>
                        <a:rPr lang="en-US" sz="1400" dirty="0" smtClean="0"/>
                        <a:t>Accra Data</a:t>
                      </a:r>
                      <a:endParaRPr lang="en-US" sz="1400"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400" dirty="0"/>
                    </a:p>
                  </a:txBody>
                  <a:tcPr/>
                </a:tc>
                <a:tc hMerge="1">
                  <a:txBody>
                    <a:bodyPr/>
                    <a:lstStyle/>
                    <a:p>
                      <a:endParaRPr lang="en-US"/>
                    </a:p>
                  </a:txBody>
                  <a:tcPr/>
                </a:tc>
                <a:tc gridSpan="3">
                  <a:txBody>
                    <a:bodyPr/>
                    <a:lstStyle/>
                    <a:p>
                      <a:pPr algn="ctr"/>
                      <a:r>
                        <a:rPr lang="en-US" sz="1400" dirty="0" smtClean="0"/>
                        <a:t>SDGs</a:t>
                      </a:r>
                      <a:endParaRPr lang="en-US" sz="1400" dirty="0"/>
                    </a:p>
                  </a:txBody>
                  <a:tcPr/>
                </a:tc>
                <a:tc hMerge="1">
                  <a:txBody>
                    <a:bodyPr/>
                    <a:lstStyle/>
                    <a:p>
                      <a:endParaRPr lang="en-US"/>
                    </a:p>
                  </a:txBody>
                  <a:tcPr/>
                </a:tc>
                <a:tc hMerge="1">
                  <a:txBody>
                    <a:bodyPr/>
                    <a:lstStyle/>
                    <a:p>
                      <a:endParaRPr lang="en-US" sz="1800" dirty="0"/>
                    </a:p>
                  </a:txBody>
                  <a:tcPr/>
                </a:tc>
                <a:extLst>
                  <a:ext uri="{0D108BD9-81ED-4DB2-BD59-A6C34878D82A}">
                    <a16:rowId xmlns:a16="http://schemas.microsoft.com/office/drawing/2014/main" val="10000"/>
                  </a:ext>
                </a:extLst>
              </a:tr>
              <a:tr h="332805">
                <a:tc vMerge="1">
                  <a:txBody>
                    <a:bodyPr/>
                    <a:lstStyle/>
                    <a:p>
                      <a:endParaRPr lang="en-US"/>
                    </a:p>
                  </a:txBody>
                  <a:tcPr/>
                </a:tc>
                <a:tc vMerge="1">
                  <a:txBody>
                    <a:bodyPr/>
                    <a:lstStyle/>
                    <a:p>
                      <a:endParaRPr lang="en-US"/>
                    </a:p>
                  </a:txBody>
                  <a:tcPr/>
                </a:tc>
                <a:tc>
                  <a:txBody>
                    <a:bodyPr/>
                    <a:lstStyle/>
                    <a:p>
                      <a:pPr algn="ctr"/>
                      <a:r>
                        <a:rPr lang="en-US" sz="1200" b="1" dirty="0" smtClean="0"/>
                        <a:t>Variable</a:t>
                      </a:r>
                      <a:endParaRPr lang="en-US" sz="1200" b="1" dirty="0"/>
                    </a:p>
                  </a:txBody>
                  <a:tcPr anchor="ctr"/>
                </a:tc>
                <a:tc>
                  <a:txBody>
                    <a:bodyPr/>
                    <a:lstStyle/>
                    <a:p>
                      <a:pPr algn="ctr"/>
                      <a:r>
                        <a:rPr lang="en-US" sz="1200" b="1" dirty="0" smtClean="0"/>
                        <a:t>Category</a:t>
                      </a:r>
                      <a:endParaRPr lang="en-US" sz="1200" b="1" dirty="0"/>
                    </a:p>
                  </a:txBody>
                  <a:tcPr anchor="ctr"/>
                </a:tc>
                <a:tc>
                  <a:txBody>
                    <a:bodyPr/>
                    <a:lstStyle/>
                    <a:p>
                      <a:pPr algn="ctr"/>
                      <a:r>
                        <a:rPr lang="en-US" sz="1200" b="1" dirty="0" smtClean="0"/>
                        <a:t>Frequency</a:t>
                      </a:r>
                      <a:endParaRPr lang="en-US" sz="1200" b="1" dirty="0"/>
                    </a:p>
                  </a:txBody>
                  <a:tcPr anchor="ctr"/>
                </a:tc>
                <a:tc>
                  <a:txBody>
                    <a:bodyPr/>
                    <a:lstStyle/>
                    <a:p>
                      <a:pPr algn="ctr"/>
                      <a:r>
                        <a:rPr lang="en-US" sz="1200" b="1" dirty="0" smtClean="0"/>
                        <a:t>Good</a:t>
                      </a:r>
                      <a:endParaRPr lang="en-US" sz="1200" b="1" dirty="0"/>
                    </a:p>
                  </a:txBody>
                  <a:tcPr anchor="ctr">
                    <a:solidFill>
                      <a:srgbClr val="68AD1E"/>
                    </a:solidFill>
                  </a:tcPr>
                </a:tc>
                <a:tc>
                  <a:txBody>
                    <a:bodyPr/>
                    <a:lstStyle/>
                    <a:p>
                      <a:pPr algn="ctr"/>
                      <a:r>
                        <a:rPr lang="en-US" sz="1200" b="1" dirty="0" smtClean="0"/>
                        <a:t>Bad</a:t>
                      </a:r>
                      <a:endParaRPr lang="en-US" sz="1200" b="1" dirty="0"/>
                    </a:p>
                  </a:txBody>
                  <a:tcPr anchor="ctr">
                    <a:solidFill>
                      <a:srgbClr val="FF0000"/>
                    </a:solidFill>
                  </a:tcPr>
                </a:tc>
                <a:tc gridSpan="2">
                  <a:txBody>
                    <a:bodyPr/>
                    <a:lstStyle/>
                    <a:p>
                      <a:pPr algn="ctr"/>
                      <a:r>
                        <a:rPr lang="en-US" sz="1200" b="1" dirty="0" smtClean="0"/>
                        <a:t>Targets</a:t>
                      </a:r>
                      <a:endParaRPr lang="en-US" sz="1200" b="1" dirty="0"/>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Indicators</a:t>
                      </a:r>
                    </a:p>
                  </a:txBody>
                  <a:tcPr anchor="ctr"/>
                </a:tc>
                <a:extLst>
                  <a:ext uri="{0D108BD9-81ED-4DB2-BD59-A6C34878D82A}">
                    <a16:rowId xmlns:a16="http://schemas.microsoft.com/office/drawing/2014/main" val="10001"/>
                  </a:ext>
                </a:extLst>
              </a:tr>
              <a:tr h="818445">
                <a:tc rowSpan="2">
                  <a:txBody>
                    <a:bodyPr/>
                    <a:lstStyle/>
                    <a:p>
                      <a:pPr algn="ctr"/>
                      <a:r>
                        <a:rPr lang="en-US" sz="1400" dirty="0" smtClean="0"/>
                        <a:t>II. Electricity</a:t>
                      </a:r>
                      <a:endParaRPr lang="en-US" sz="1400" dirty="0"/>
                    </a:p>
                  </a:txBody>
                  <a:tcPr anchor="ctr"/>
                </a:tc>
                <a:tc rowSpan="2">
                  <a:txBody>
                    <a:bodyPr/>
                    <a:lstStyle/>
                    <a:p>
                      <a:r>
                        <a:rPr lang="en-US" sz="1000" dirty="0" smtClean="0"/>
                        <a:t>Access</a:t>
                      </a:r>
                      <a:endParaRPr lang="en-US" sz="1000" dirty="0"/>
                    </a:p>
                  </a:txBody>
                  <a:tcPr anchor="ctr">
                    <a:solidFill>
                      <a:schemeClr val="accent1">
                        <a:lumMod val="60000"/>
                        <a:lumOff val="40000"/>
                      </a:schemeClr>
                    </a:solidFill>
                  </a:tcPr>
                </a:tc>
                <a:tc rowSpan="2">
                  <a:txBody>
                    <a:bodyPr/>
                    <a:lstStyle/>
                    <a:p>
                      <a:r>
                        <a:rPr lang="en-US" sz="1000" dirty="0" smtClean="0"/>
                        <a:t>Electricity in the household</a:t>
                      </a:r>
                    </a:p>
                    <a:p>
                      <a:endParaRPr lang="en-US" sz="1000" dirty="0" smtClean="0"/>
                    </a:p>
                    <a:p>
                      <a:r>
                        <a:rPr lang="en-US" sz="800" dirty="0" smtClean="0"/>
                        <a:t>Source:</a:t>
                      </a:r>
                      <a:r>
                        <a:rPr lang="en-US" sz="800" baseline="0" dirty="0" smtClean="0"/>
                        <a:t> </a:t>
                      </a:r>
                      <a:r>
                        <a:rPr lang="en-US" sz="800" kern="1200" dirty="0" smtClean="0">
                          <a:solidFill>
                            <a:schemeClr val="dk1"/>
                          </a:solidFill>
                          <a:effectLst/>
                          <a:latin typeface="+mn-lt"/>
                          <a:ea typeface="+mn-ea"/>
                          <a:cs typeface="+mn-cs"/>
                        </a:rPr>
                        <a:t>Multiple Indicator Cluster Survey (MICS) in 5 High Densely Populated Localities (Accra), 2010-2011</a:t>
                      </a:r>
                    </a:p>
                  </a:txBody>
                  <a:tcPr anchor="ctr">
                    <a:solidFill>
                      <a:schemeClr val="accent1">
                        <a:lumMod val="20000"/>
                        <a:lumOff val="80000"/>
                      </a:schemeClr>
                    </a:solidFill>
                  </a:tcPr>
                </a:tc>
                <a:tc>
                  <a:txBody>
                    <a:bodyPr/>
                    <a:lstStyle/>
                    <a:p>
                      <a:pPr marL="0" marR="0">
                        <a:lnSpc>
                          <a:spcPct val="107000"/>
                        </a:lnSpc>
                        <a:spcBef>
                          <a:spcPts val="0"/>
                        </a:spcBef>
                        <a:spcAft>
                          <a:spcPts val="0"/>
                        </a:spcAft>
                      </a:pPr>
                      <a:r>
                        <a:rPr lang="en-US" sz="1000" dirty="0" smtClean="0">
                          <a:solidFill>
                            <a:srgbClr val="222222"/>
                          </a:solidFill>
                          <a:effectLst/>
                          <a:latin typeface="+mj-lt"/>
                          <a:ea typeface="Times New Roman"/>
                          <a:cs typeface="Arial"/>
                        </a:rPr>
                        <a:t>Yes</a:t>
                      </a:r>
                      <a:endParaRPr lang="en-US" sz="11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49.30%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rowSpan="2">
                  <a:txBody>
                    <a:bodyPr/>
                    <a:lstStyle/>
                    <a:p>
                      <a:r>
                        <a:rPr lang="en-US" sz="1000" b="1" kern="1200" cap="all" dirty="0" smtClean="0">
                          <a:solidFill>
                            <a:schemeClr val="dk1"/>
                          </a:solidFill>
                          <a:effectLst/>
                          <a:latin typeface="+mn-lt"/>
                          <a:ea typeface="+mn-ea"/>
                          <a:cs typeface="+mn-cs"/>
                        </a:rPr>
                        <a:t>7.1</a:t>
                      </a:r>
                      <a:r>
                        <a:rPr lang="en-US" sz="1000" b="0" kern="1200" cap="none"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By 2030, ensure universal access to affordable, reliable and modern energy services</a:t>
                      </a:r>
                    </a:p>
                  </a:txBody>
                  <a:tcPr/>
                </a:tc>
                <a:tc rowSpan="2">
                  <a:txBody>
                    <a:bodyPr/>
                    <a:lstStyle/>
                    <a:p>
                      <a:endParaRPr lang="en-US" sz="1000" kern="1200" dirty="0" smtClean="0">
                        <a:solidFill>
                          <a:schemeClr val="dk1"/>
                        </a:solidFill>
                        <a:effectLst/>
                        <a:latin typeface="+mn-lt"/>
                        <a:ea typeface="+mn-ea"/>
                        <a:cs typeface="+mn-cs"/>
                      </a:endParaRPr>
                    </a:p>
                  </a:txBody>
                  <a:tcPr anchor="ctr"/>
                </a:tc>
                <a:tc rowSpan="2">
                  <a:txBody>
                    <a:bodyPr/>
                    <a:lstStyle/>
                    <a:p>
                      <a:r>
                        <a:rPr lang="en-US" sz="1000" b="1" kern="1200" cap="all" dirty="0" smtClean="0">
                          <a:solidFill>
                            <a:schemeClr val="dk1"/>
                          </a:solidFill>
                          <a:effectLst/>
                          <a:latin typeface="+mn-lt"/>
                          <a:ea typeface="+mn-ea"/>
                          <a:cs typeface="+mn-cs"/>
                        </a:rPr>
                        <a:t>7.1.1</a:t>
                      </a:r>
                      <a:r>
                        <a:rPr lang="en-US" sz="1000" b="0" kern="1200" cap="none"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Proportion of population with access to electricity</a:t>
                      </a:r>
                    </a:p>
                    <a:p>
                      <a:pPr algn="l"/>
                      <a:r>
                        <a:rPr lang="en-US" sz="1000" b="1" kern="1200" cap="all" dirty="0" smtClean="0">
                          <a:solidFill>
                            <a:schemeClr val="dk1"/>
                          </a:solidFill>
                          <a:effectLst/>
                          <a:latin typeface="+mn-lt"/>
                          <a:ea typeface="+mn-ea"/>
                          <a:cs typeface="+mn-cs"/>
                        </a:rPr>
                        <a:t>7.1.2</a:t>
                      </a:r>
                      <a:r>
                        <a:rPr lang="en-US" sz="1000" b="0" kern="1200" cap="none"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Proportion of population with primary reliance on clean fuels and technology</a:t>
                      </a:r>
                    </a:p>
                  </a:txBody>
                  <a:tcPr/>
                </a:tc>
                <a:extLst>
                  <a:ext uri="{0D108BD9-81ED-4DB2-BD59-A6C34878D82A}">
                    <a16:rowId xmlns:a16="http://schemas.microsoft.com/office/drawing/2014/main" val="10002"/>
                  </a:ext>
                </a:extLst>
              </a:tr>
              <a:tr h="9595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smtClean="0">
                          <a:solidFill>
                            <a:srgbClr val="222222"/>
                          </a:solidFill>
                          <a:effectLst/>
                          <a:latin typeface="+mj-lt"/>
                          <a:ea typeface="Times New Roman"/>
                          <a:cs typeface="Arial"/>
                        </a:rPr>
                        <a:t>No</a:t>
                      </a:r>
                      <a:endParaRPr lang="en-US" sz="11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48.90%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3"/>
                  </a:ext>
                </a:extLst>
              </a:tr>
              <a:tr h="0">
                <a:tc rowSpan="22">
                  <a:txBody>
                    <a:bodyPr/>
                    <a:lstStyle/>
                    <a:p>
                      <a:pPr marL="0" marR="0">
                        <a:lnSpc>
                          <a:spcPct val="107000"/>
                        </a:lnSpc>
                        <a:spcBef>
                          <a:spcPts val="0"/>
                        </a:spcBef>
                        <a:spcAft>
                          <a:spcPts val="0"/>
                        </a:spcAft>
                      </a:pPr>
                      <a:r>
                        <a:rPr lang="en-US" sz="1400" dirty="0" smtClean="0"/>
                        <a:t>III. Drinking </a:t>
                      </a:r>
                      <a:r>
                        <a:rPr lang="en-US" sz="1400" dirty="0"/>
                        <a:t>water</a:t>
                      </a:r>
                    </a:p>
                  </a:txBody>
                  <a:tcPr marL="68580" marR="68580" marT="0" marB="0"/>
                </a:tc>
                <a:tc rowSpan="22">
                  <a:txBody>
                    <a:bodyPr/>
                    <a:lstStyle/>
                    <a:p>
                      <a:pPr marL="0" marR="0">
                        <a:lnSpc>
                          <a:spcPct val="107000"/>
                        </a:lnSpc>
                        <a:spcBef>
                          <a:spcPts val="0"/>
                        </a:spcBef>
                        <a:spcAft>
                          <a:spcPts val="0"/>
                        </a:spcAft>
                      </a:pPr>
                      <a:r>
                        <a:rPr lang="en-US" sz="1100" dirty="0">
                          <a:effectLst/>
                          <a:latin typeface="Arial"/>
                          <a:ea typeface="Calibri"/>
                          <a:cs typeface="Gill Sans Light"/>
                        </a:rPr>
                        <a:t>Access</a:t>
                      </a:r>
                      <a:endParaRPr lang="en-US" sz="1100" dirty="0">
                        <a:effectLst/>
                        <a:latin typeface="Calibri"/>
                        <a:ea typeface="Calibri"/>
                        <a:cs typeface="Times New Roman"/>
                      </a:endParaRPr>
                    </a:p>
                  </a:txBody>
                  <a:tcPr marL="68580" marR="68580" marT="0" marB="0">
                    <a:solidFill>
                      <a:schemeClr val="accent1">
                        <a:lumMod val="60000"/>
                        <a:lumOff val="40000"/>
                      </a:schemeClr>
                    </a:solidFill>
                  </a:tcPr>
                </a:tc>
                <a:tc rowSpan="11">
                  <a:txBody>
                    <a:bodyPr/>
                    <a:lstStyle/>
                    <a:p>
                      <a:r>
                        <a:rPr lang="en-US" sz="1000" dirty="0" smtClean="0"/>
                        <a:t>Water source</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Source:</a:t>
                      </a:r>
                      <a:r>
                        <a:rPr lang="en-US" sz="800" baseline="0" dirty="0" smtClean="0"/>
                        <a:t> </a:t>
                      </a:r>
                      <a:r>
                        <a:rPr lang="en-US" sz="800" dirty="0" smtClean="0"/>
                        <a:t>Population and Housing</a:t>
                      </a:r>
                      <a:r>
                        <a:rPr lang="en-US" sz="800" baseline="0" dirty="0" smtClean="0"/>
                        <a:t> </a:t>
                      </a:r>
                      <a:r>
                        <a:rPr lang="en-US" sz="800" dirty="0" smtClean="0"/>
                        <a:t>Census, 2010</a:t>
                      </a:r>
                    </a:p>
                    <a:p>
                      <a:endParaRPr lang="en-US" sz="1000" dirty="0"/>
                    </a:p>
                  </a:txBody>
                  <a:tcPr anchor="ctr">
                    <a:solidFill>
                      <a:schemeClr val="accent1">
                        <a:lumMod val="20000"/>
                        <a:lumOff val="80000"/>
                      </a:schemeClr>
                    </a:solidFill>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Pipe-borne outside dwelling</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26.60%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rowSpan="22">
                  <a:txBody>
                    <a:bodyPr/>
                    <a:lstStyle/>
                    <a:p>
                      <a:r>
                        <a:rPr lang="en-US" sz="1000" b="1" kern="1200" dirty="0" smtClean="0">
                          <a:solidFill>
                            <a:schemeClr val="dk1"/>
                          </a:solidFill>
                          <a:effectLst/>
                          <a:latin typeface="+mn-lt"/>
                          <a:ea typeface="+mn-ea"/>
                          <a:cs typeface="+mn-cs"/>
                        </a:rPr>
                        <a:t>6.1</a:t>
                      </a:r>
                      <a:r>
                        <a:rPr lang="en-US" sz="1000" kern="1200" dirty="0" smtClean="0">
                          <a:solidFill>
                            <a:schemeClr val="dk1"/>
                          </a:solidFill>
                          <a:effectLst/>
                          <a:latin typeface="+mn-lt"/>
                          <a:ea typeface="+mn-ea"/>
                          <a:cs typeface="+mn-cs"/>
                        </a:rPr>
                        <a:t> </a:t>
                      </a:r>
                    </a:p>
                    <a:p>
                      <a:r>
                        <a:rPr lang="en-US" sz="1000" kern="1200" dirty="0" smtClean="0">
                          <a:solidFill>
                            <a:schemeClr val="dk1"/>
                          </a:solidFill>
                          <a:effectLst/>
                          <a:latin typeface="+mn-lt"/>
                          <a:ea typeface="+mn-ea"/>
                          <a:cs typeface="+mn-cs"/>
                        </a:rPr>
                        <a:t>By 2030, achieve universal and equitable access to safe and affordable drinking water for all</a:t>
                      </a:r>
                    </a:p>
                    <a:p>
                      <a:endParaRPr lang="en-US" sz="1000" dirty="0"/>
                    </a:p>
                  </a:txBody>
                  <a:tcPr/>
                </a:tc>
                <a:tc rowSpan="22">
                  <a:txBody>
                    <a:bodyPr/>
                    <a:lstStyle/>
                    <a:p>
                      <a:endParaRPr lang="en-US" sz="1000" dirty="0"/>
                    </a:p>
                  </a:txBody>
                  <a:tcPr anchor="ctr"/>
                </a:tc>
                <a:tc rowSpan="22">
                  <a:txBody>
                    <a:bodyPr/>
                    <a:lstStyle/>
                    <a:p>
                      <a:r>
                        <a:rPr lang="en-US" sz="1000" b="1" kern="1200" dirty="0" smtClean="0">
                          <a:solidFill>
                            <a:schemeClr val="dk1"/>
                          </a:solidFill>
                          <a:effectLst/>
                          <a:latin typeface="+mn-lt"/>
                          <a:ea typeface="+mn-ea"/>
                          <a:cs typeface="+mn-cs"/>
                        </a:rPr>
                        <a:t>6.1.1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Proportion of population using safely managed drinking water services</a:t>
                      </a:r>
                    </a:p>
                    <a:p>
                      <a:endParaRPr lang="en-US" sz="1000" dirty="0"/>
                    </a:p>
                  </a:txBody>
                  <a:tcPr/>
                </a:tc>
                <a:extLst>
                  <a:ext uri="{0D108BD9-81ED-4DB2-BD59-A6C34878D82A}">
                    <a16:rowId xmlns:a16="http://schemas.microsoft.com/office/drawing/2014/main" val="10004"/>
                  </a:ext>
                </a:extLst>
              </a:tr>
              <a:tr h="1759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Unprotected well</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26.10%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344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Pipe-borne inside dwelling</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26.00%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Public tap/Standpipe</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8.40%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Unprotected spring</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2.10%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Bore-hole/Pump/Tube well</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1.40%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Tanker supply/Vendor provided</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1.00%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Protected well</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0.40%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Protected spring</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0.30%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Other</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0.20%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River/Stream</a:t>
                      </a:r>
                      <a:br>
                        <a:rPr lang="en-US" sz="1000" dirty="0">
                          <a:solidFill>
                            <a:srgbClr val="222222"/>
                          </a:solidFill>
                          <a:effectLst/>
                          <a:latin typeface="+mj-lt"/>
                          <a:ea typeface="Times New Roman"/>
                          <a:cs typeface="Arial"/>
                        </a:rPr>
                      </a:br>
                      <a:r>
                        <a:rPr lang="en-US" sz="1000" dirty="0">
                          <a:solidFill>
                            <a:srgbClr val="222222"/>
                          </a:solidFill>
                          <a:effectLst/>
                          <a:latin typeface="+mj-lt"/>
                          <a:ea typeface="Times New Roman"/>
                          <a:cs typeface="Arial"/>
                        </a:rPr>
                        <a:t>Dugout/Pond/Lake/Dam/Canal</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0.50%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0">
                <a:tc vMerge="1">
                  <a:txBody>
                    <a:bodyPr/>
                    <a:lstStyle/>
                    <a:p>
                      <a:pPr marL="0" marR="0">
                        <a:lnSpc>
                          <a:spcPct val="107000"/>
                        </a:lnSpc>
                        <a:spcBef>
                          <a:spcPts val="0"/>
                        </a:spcBef>
                        <a:spcAft>
                          <a:spcPts val="0"/>
                        </a:spcAft>
                      </a:pPr>
                      <a:endParaRPr lang="en-US" sz="1400" dirty="0">
                        <a:effectLst/>
                        <a:latin typeface="Calibri"/>
                        <a:ea typeface="Calibri"/>
                        <a:cs typeface="Times New Roman"/>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solidFill>
                      <a:schemeClr val="accent1">
                        <a:lumMod val="60000"/>
                        <a:lumOff val="40000"/>
                      </a:schemeClr>
                    </a:solidFill>
                  </a:tcPr>
                </a:tc>
                <a:tc row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Drinking water source</a:t>
                      </a:r>
                    </a:p>
                    <a:p>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Source:</a:t>
                      </a:r>
                      <a:r>
                        <a:rPr lang="en-US" sz="800" baseline="0" dirty="0" smtClean="0"/>
                        <a:t> </a:t>
                      </a:r>
                      <a:r>
                        <a:rPr lang="en-US" sz="800" dirty="0" smtClean="0"/>
                        <a:t>Population and Housing</a:t>
                      </a:r>
                      <a:r>
                        <a:rPr lang="en-US" sz="800" baseline="0" dirty="0" smtClean="0"/>
                        <a:t> </a:t>
                      </a:r>
                      <a:r>
                        <a:rPr lang="en-US" sz="800" dirty="0" smtClean="0"/>
                        <a:t>Census, 2010</a:t>
                      </a:r>
                    </a:p>
                    <a:p>
                      <a:endParaRPr lang="en-US" sz="800" dirty="0"/>
                    </a:p>
                  </a:txBody>
                  <a:tcPr anchor="ctr">
                    <a:solidFill>
                      <a:schemeClr val="accent1">
                        <a:lumMod val="20000"/>
                        <a:lumOff val="80000"/>
                      </a:schemeClr>
                    </a:solidFill>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Pipe-borne outside dwelling</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26.60%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sz="1000" dirty="0"/>
                    </a:p>
                  </a:txBody>
                  <a:tcPr anchor="ctr"/>
                </a:tc>
                <a:tc vMerge="1">
                  <a:txBody>
                    <a:bodyPr/>
                    <a:lstStyle/>
                    <a:p>
                      <a:endParaRPr lang="en-US"/>
                    </a:p>
                  </a:txBody>
                  <a:tcPr/>
                </a:tc>
                <a:tc vMerge="1">
                  <a:txBody>
                    <a:bodyPr/>
                    <a:lstStyle/>
                    <a:p>
                      <a:endParaRPr lang="en-US" sz="1000" dirty="0"/>
                    </a:p>
                  </a:txBody>
                  <a:tcPr anchor="ctr"/>
                </a:tc>
                <a:extLst>
                  <a:ext uri="{0D108BD9-81ED-4DB2-BD59-A6C34878D82A}">
                    <a16:rowId xmlns:a16="http://schemas.microsoft.com/office/drawing/2014/main" val="10015"/>
                  </a:ext>
                </a:extLst>
              </a:tr>
              <a:tr h="1929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Satchet water</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26.10%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684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Pipe-borne inside dwelling</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26.00%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14397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Public tap/Standpipe</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8.40%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11946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Tanker supply/Vendor provided</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2.10%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Bore-hole/Pump/Tube well</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1.40%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Bottled water</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1.00%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Protected well</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0.40%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2"/>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Protected spring</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0.30%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River/Stream</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0.20%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4"/>
                  </a:ext>
                </a:extLst>
              </a:tr>
              <a:tr h="5191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Rain water</a:t>
                      </a:r>
                      <a:br>
                        <a:rPr lang="en-US" sz="1000" dirty="0">
                          <a:solidFill>
                            <a:srgbClr val="222222"/>
                          </a:solidFill>
                          <a:effectLst/>
                          <a:latin typeface="+mj-lt"/>
                          <a:ea typeface="Times New Roman"/>
                          <a:cs typeface="Arial"/>
                        </a:rPr>
                      </a:br>
                      <a:r>
                        <a:rPr lang="en-US" sz="1000" dirty="0" smtClean="0">
                          <a:solidFill>
                            <a:srgbClr val="222222"/>
                          </a:solidFill>
                          <a:effectLst/>
                          <a:latin typeface="+mj-lt"/>
                          <a:ea typeface="Times New Roman"/>
                          <a:cs typeface="Arial"/>
                        </a:rPr>
                        <a:t>, </a:t>
                      </a:r>
                      <a:r>
                        <a:rPr lang="en-US" sz="1000" dirty="0" err="1" smtClean="0">
                          <a:solidFill>
                            <a:srgbClr val="222222"/>
                          </a:solidFill>
                          <a:effectLst/>
                          <a:latin typeface="+mj-lt"/>
                          <a:ea typeface="Times New Roman"/>
                          <a:cs typeface="Arial"/>
                        </a:rPr>
                        <a:t>nprotected</a:t>
                      </a:r>
                      <a:r>
                        <a:rPr lang="en-US" sz="1000" dirty="0" smtClean="0">
                          <a:solidFill>
                            <a:srgbClr val="222222"/>
                          </a:solidFill>
                          <a:effectLst/>
                          <a:latin typeface="+mj-lt"/>
                          <a:ea typeface="Times New Roman"/>
                          <a:cs typeface="Arial"/>
                        </a:rPr>
                        <a:t> </a:t>
                      </a:r>
                      <a:r>
                        <a:rPr lang="en-US" sz="1000" dirty="0">
                          <a:solidFill>
                            <a:srgbClr val="222222"/>
                          </a:solidFill>
                          <a:effectLst/>
                          <a:latin typeface="+mj-lt"/>
                          <a:ea typeface="Times New Roman"/>
                          <a:cs typeface="Arial"/>
                        </a:rPr>
                        <a:t>well</a:t>
                      </a:r>
                      <a:br>
                        <a:rPr lang="en-US" sz="1000" dirty="0">
                          <a:solidFill>
                            <a:srgbClr val="222222"/>
                          </a:solidFill>
                          <a:effectLst/>
                          <a:latin typeface="+mj-lt"/>
                          <a:ea typeface="Times New Roman"/>
                          <a:cs typeface="Arial"/>
                        </a:rPr>
                      </a:br>
                      <a:r>
                        <a:rPr lang="en-US" sz="1000" dirty="0">
                          <a:solidFill>
                            <a:srgbClr val="222222"/>
                          </a:solidFill>
                          <a:effectLst/>
                          <a:latin typeface="+mj-lt"/>
                          <a:ea typeface="Times New Roman"/>
                          <a:cs typeface="Arial"/>
                        </a:rPr>
                        <a:t>Unprotected spring</a:t>
                      </a:r>
                      <a:br>
                        <a:rPr lang="en-US" sz="1000" dirty="0">
                          <a:solidFill>
                            <a:srgbClr val="222222"/>
                          </a:solidFill>
                          <a:effectLst/>
                          <a:latin typeface="+mj-lt"/>
                          <a:ea typeface="Times New Roman"/>
                          <a:cs typeface="Arial"/>
                        </a:rPr>
                      </a:br>
                      <a:r>
                        <a:rPr lang="en-US" sz="1000" dirty="0">
                          <a:solidFill>
                            <a:srgbClr val="222222"/>
                          </a:solidFill>
                          <a:effectLst/>
                          <a:latin typeface="+mj-lt"/>
                          <a:ea typeface="Times New Roman"/>
                          <a:cs typeface="Arial"/>
                        </a:rPr>
                        <a:t>Dugout/Pond/Lake/Dam/Canal</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0.50%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25"/>
                  </a:ext>
                </a:extLst>
              </a:tr>
            </a:tbl>
          </a:graphicData>
        </a:graphic>
      </p:graphicFrame>
      <p:pic>
        <p:nvPicPr>
          <p:cNvPr id="3" name="Google Shape;338;p19"/>
          <p:cNvPicPr preferRelativeResize="0"/>
          <p:nvPr/>
        </p:nvPicPr>
        <p:blipFill rotWithShape="1">
          <a:blip r:embed="rId3">
            <a:alphaModFix/>
          </a:blip>
          <a:srcRect l="3436" r="3445"/>
          <a:stretch/>
        </p:blipFill>
        <p:spPr>
          <a:xfrm>
            <a:off x="9271000" y="2570530"/>
            <a:ext cx="1078736" cy="1792769"/>
          </a:xfrm>
          <a:prstGeom prst="rect">
            <a:avLst/>
          </a:prstGeom>
          <a:noFill/>
          <a:ln>
            <a:noFill/>
          </a:ln>
        </p:spPr>
      </p:pic>
      <p:pic>
        <p:nvPicPr>
          <p:cNvPr id="4" name="Google Shape;345;p19"/>
          <p:cNvPicPr preferRelativeResize="0"/>
          <p:nvPr/>
        </p:nvPicPr>
        <p:blipFill rotWithShape="1">
          <a:blip r:embed="rId4">
            <a:alphaModFix/>
          </a:blip>
          <a:srcRect l="6086" r="6086"/>
          <a:stretch/>
        </p:blipFill>
        <p:spPr>
          <a:xfrm>
            <a:off x="9299221" y="769591"/>
            <a:ext cx="1058333" cy="1758862"/>
          </a:xfrm>
          <a:prstGeom prst="rect">
            <a:avLst/>
          </a:prstGeom>
          <a:noFill/>
          <a:ln>
            <a:noFill/>
          </a:ln>
        </p:spPr>
      </p:pic>
    </p:spTree>
    <p:extLst>
      <p:ext uri="{BB962C8B-B14F-4D97-AF65-F5344CB8AC3E}">
        <p14:creationId xmlns:p14="http://schemas.microsoft.com/office/powerpoint/2010/main" val="75017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57246168"/>
              </p:ext>
            </p:extLst>
          </p:nvPr>
        </p:nvGraphicFramePr>
        <p:xfrm>
          <a:off x="-1" y="37681"/>
          <a:ext cx="12192001" cy="6777997"/>
        </p:xfrm>
        <a:graphic>
          <a:graphicData uri="http://schemas.openxmlformats.org/drawingml/2006/table">
            <a:tbl>
              <a:tblPr firstRow="1" firstCol="1" bandRow="1">
                <a:tableStyleId>{5C22544A-7EE6-4342-B048-85BDC9FD1C3A}</a:tableStyleId>
              </a:tblPr>
              <a:tblGrid>
                <a:gridCol w="1358218">
                  <a:extLst>
                    <a:ext uri="{9D8B030D-6E8A-4147-A177-3AD203B41FA5}">
                      <a16:colId xmlns:a16="http://schemas.microsoft.com/office/drawing/2014/main" val="20000"/>
                    </a:ext>
                  </a:extLst>
                </a:gridCol>
                <a:gridCol w="882844">
                  <a:extLst>
                    <a:ext uri="{9D8B030D-6E8A-4147-A177-3AD203B41FA5}">
                      <a16:colId xmlns:a16="http://schemas.microsoft.com/office/drawing/2014/main" val="20001"/>
                    </a:ext>
                  </a:extLst>
                </a:gridCol>
                <a:gridCol w="1300828">
                  <a:extLst>
                    <a:ext uri="{9D8B030D-6E8A-4147-A177-3AD203B41FA5}">
                      <a16:colId xmlns:a16="http://schemas.microsoft.com/office/drawing/2014/main" val="20002"/>
                    </a:ext>
                  </a:extLst>
                </a:gridCol>
                <a:gridCol w="2158999">
                  <a:extLst>
                    <a:ext uri="{9D8B030D-6E8A-4147-A177-3AD203B41FA5}">
                      <a16:colId xmlns:a16="http://schemas.microsoft.com/office/drawing/2014/main" val="20003"/>
                    </a:ext>
                  </a:extLst>
                </a:gridCol>
                <a:gridCol w="1185333">
                  <a:extLst>
                    <a:ext uri="{9D8B030D-6E8A-4147-A177-3AD203B41FA5}">
                      <a16:colId xmlns:a16="http://schemas.microsoft.com/office/drawing/2014/main" val="20004"/>
                    </a:ext>
                  </a:extLst>
                </a:gridCol>
                <a:gridCol w="620889">
                  <a:extLst>
                    <a:ext uri="{9D8B030D-6E8A-4147-A177-3AD203B41FA5}">
                      <a16:colId xmlns:a16="http://schemas.microsoft.com/office/drawing/2014/main" val="20005"/>
                    </a:ext>
                  </a:extLst>
                </a:gridCol>
                <a:gridCol w="522112">
                  <a:extLst>
                    <a:ext uri="{9D8B030D-6E8A-4147-A177-3AD203B41FA5}">
                      <a16:colId xmlns:a16="http://schemas.microsoft.com/office/drawing/2014/main" val="20006"/>
                    </a:ext>
                  </a:extLst>
                </a:gridCol>
                <a:gridCol w="1227666">
                  <a:extLst>
                    <a:ext uri="{9D8B030D-6E8A-4147-A177-3AD203B41FA5}">
                      <a16:colId xmlns:a16="http://schemas.microsoft.com/office/drawing/2014/main" val="20007"/>
                    </a:ext>
                  </a:extLst>
                </a:gridCol>
                <a:gridCol w="1114778">
                  <a:extLst>
                    <a:ext uri="{9D8B030D-6E8A-4147-A177-3AD203B41FA5}">
                      <a16:colId xmlns:a16="http://schemas.microsoft.com/office/drawing/2014/main" val="20008"/>
                    </a:ext>
                  </a:extLst>
                </a:gridCol>
                <a:gridCol w="1820334">
                  <a:extLst>
                    <a:ext uri="{9D8B030D-6E8A-4147-A177-3AD203B41FA5}">
                      <a16:colId xmlns:a16="http://schemas.microsoft.com/office/drawing/2014/main" val="20009"/>
                    </a:ext>
                  </a:extLst>
                </a:gridCol>
              </a:tblGrid>
              <a:tr h="413673">
                <a:tc rowSpan="2">
                  <a:txBody>
                    <a:bodyPr/>
                    <a:lstStyle/>
                    <a:p>
                      <a:pPr algn="ctr"/>
                      <a:r>
                        <a:rPr lang="en-US" sz="1400" b="1" kern="1200" dirty="0" smtClean="0">
                          <a:effectLst/>
                        </a:rPr>
                        <a:t>Domains</a:t>
                      </a:r>
                      <a:endParaRPr lang="en-US" sz="1400" b="1" kern="1200" dirty="0">
                        <a:solidFill>
                          <a:schemeClr val="lt1"/>
                        </a:solidFill>
                        <a:effectLst/>
                        <a:latin typeface="Calibri" panose="020F0502020204030204" pitchFamily="34" charset="0"/>
                        <a:ea typeface="+mn-ea"/>
                        <a:cs typeface="Calibri" panose="020F0502020204030204" pitchFamily="34" charset="0"/>
                      </a:endParaRPr>
                    </a:p>
                  </a:txBody>
                  <a:tcPr anchor="ctr"/>
                </a:tc>
                <a:tc rowSpan="2">
                  <a:txBody>
                    <a:bodyPr/>
                    <a:lstStyle/>
                    <a:p>
                      <a:pPr algn="ctr"/>
                      <a:r>
                        <a:rPr lang="en-US" sz="1400" b="1" dirty="0" smtClean="0"/>
                        <a:t>Metric</a:t>
                      </a:r>
                      <a:endParaRPr lang="en-US" sz="1400" b="1" dirty="0"/>
                    </a:p>
                  </a:txBody>
                  <a:tcPr anchor="ctr"/>
                </a:tc>
                <a:tc gridSpan="5">
                  <a:txBody>
                    <a:bodyPr/>
                    <a:lstStyle/>
                    <a:p>
                      <a:pPr algn="ctr"/>
                      <a:r>
                        <a:rPr lang="en-US" sz="1400" dirty="0" smtClean="0"/>
                        <a:t>Accra Data</a:t>
                      </a:r>
                      <a:endParaRPr lang="en-US" sz="1400"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400" dirty="0"/>
                    </a:p>
                  </a:txBody>
                  <a:tcPr/>
                </a:tc>
                <a:tc hMerge="1">
                  <a:txBody>
                    <a:bodyPr/>
                    <a:lstStyle/>
                    <a:p>
                      <a:endParaRPr lang="en-US"/>
                    </a:p>
                  </a:txBody>
                  <a:tcPr/>
                </a:tc>
                <a:tc gridSpan="3">
                  <a:txBody>
                    <a:bodyPr/>
                    <a:lstStyle/>
                    <a:p>
                      <a:pPr algn="ctr"/>
                      <a:r>
                        <a:rPr lang="en-US" sz="1400" dirty="0" smtClean="0"/>
                        <a:t>SDGs</a:t>
                      </a:r>
                      <a:endParaRPr lang="en-US" sz="1400" dirty="0"/>
                    </a:p>
                  </a:txBody>
                  <a:tcPr/>
                </a:tc>
                <a:tc hMerge="1">
                  <a:txBody>
                    <a:bodyPr/>
                    <a:lstStyle/>
                    <a:p>
                      <a:endParaRPr lang="en-US"/>
                    </a:p>
                  </a:txBody>
                  <a:tcPr/>
                </a:tc>
                <a:tc hMerge="1">
                  <a:txBody>
                    <a:bodyPr/>
                    <a:lstStyle/>
                    <a:p>
                      <a:endParaRPr lang="en-US" sz="1800" dirty="0"/>
                    </a:p>
                  </a:txBody>
                  <a:tcPr/>
                </a:tc>
                <a:extLst>
                  <a:ext uri="{0D108BD9-81ED-4DB2-BD59-A6C34878D82A}">
                    <a16:rowId xmlns:a16="http://schemas.microsoft.com/office/drawing/2014/main" val="10000"/>
                  </a:ext>
                </a:extLst>
              </a:tr>
              <a:tr h="310559">
                <a:tc vMerge="1">
                  <a:txBody>
                    <a:bodyPr/>
                    <a:lstStyle/>
                    <a:p>
                      <a:endParaRPr lang="en-US"/>
                    </a:p>
                  </a:txBody>
                  <a:tcPr/>
                </a:tc>
                <a:tc vMerge="1">
                  <a:txBody>
                    <a:bodyPr/>
                    <a:lstStyle/>
                    <a:p>
                      <a:endParaRPr lang="en-US"/>
                    </a:p>
                  </a:txBody>
                  <a:tcPr/>
                </a:tc>
                <a:tc>
                  <a:txBody>
                    <a:bodyPr/>
                    <a:lstStyle/>
                    <a:p>
                      <a:pPr algn="ctr"/>
                      <a:r>
                        <a:rPr lang="en-US" sz="1200" b="1" dirty="0" smtClean="0"/>
                        <a:t>Variable</a:t>
                      </a:r>
                      <a:endParaRPr lang="en-US" sz="1200" b="1" dirty="0"/>
                    </a:p>
                  </a:txBody>
                  <a:tcPr anchor="ctr"/>
                </a:tc>
                <a:tc>
                  <a:txBody>
                    <a:bodyPr/>
                    <a:lstStyle/>
                    <a:p>
                      <a:pPr algn="ctr"/>
                      <a:r>
                        <a:rPr lang="en-US" sz="1200" b="1" dirty="0" smtClean="0"/>
                        <a:t>Category</a:t>
                      </a:r>
                      <a:endParaRPr lang="en-US" sz="1200" b="1" dirty="0"/>
                    </a:p>
                  </a:txBody>
                  <a:tcPr anchor="ctr"/>
                </a:tc>
                <a:tc>
                  <a:txBody>
                    <a:bodyPr/>
                    <a:lstStyle/>
                    <a:p>
                      <a:pPr algn="ctr"/>
                      <a:r>
                        <a:rPr lang="en-US" sz="1200" b="1" dirty="0" smtClean="0"/>
                        <a:t>Frequency</a:t>
                      </a:r>
                      <a:endParaRPr lang="en-US" sz="1200" b="1" dirty="0"/>
                    </a:p>
                  </a:txBody>
                  <a:tcPr anchor="ctr"/>
                </a:tc>
                <a:tc>
                  <a:txBody>
                    <a:bodyPr/>
                    <a:lstStyle/>
                    <a:p>
                      <a:pPr algn="ctr"/>
                      <a:r>
                        <a:rPr lang="en-US" sz="1200" b="1" dirty="0" smtClean="0"/>
                        <a:t>Good</a:t>
                      </a:r>
                      <a:endParaRPr lang="en-US" sz="1200" b="1" dirty="0"/>
                    </a:p>
                  </a:txBody>
                  <a:tcPr anchor="ctr">
                    <a:solidFill>
                      <a:srgbClr val="68AD1E"/>
                    </a:solidFill>
                  </a:tcPr>
                </a:tc>
                <a:tc>
                  <a:txBody>
                    <a:bodyPr/>
                    <a:lstStyle/>
                    <a:p>
                      <a:pPr algn="ctr"/>
                      <a:r>
                        <a:rPr lang="en-US" sz="1200" b="1" dirty="0" smtClean="0"/>
                        <a:t>Bad</a:t>
                      </a:r>
                      <a:endParaRPr lang="en-US" sz="1200" b="1" dirty="0"/>
                    </a:p>
                  </a:txBody>
                  <a:tcPr anchor="ctr">
                    <a:solidFill>
                      <a:srgbClr val="FF0000"/>
                    </a:solidFill>
                  </a:tcPr>
                </a:tc>
                <a:tc gridSpan="2">
                  <a:txBody>
                    <a:bodyPr/>
                    <a:lstStyle/>
                    <a:p>
                      <a:pPr algn="ctr"/>
                      <a:r>
                        <a:rPr lang="en-US" sz="1200" b="1" dirty="0" smtClean="0"/>
                        <a:t>Targets</a:t>
                      </a:r>
                      <a:endParaRPr lang="en-US" sz="1200" b="1" dirty="0"/>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Indicators</a:t>
                      </a:r>
                    </a:p>
                  </a:txBody>
                  <a:tcPr anchor="ctr"/>
                </a:tc>
                <a:extLst>
                  <a:ext uri="{0D108BD9-81ED-4DB2-BD59-A6C34878D82A}">
                    <a16:rowId xmlns:a16="http://schemas.microsoft.com/office/drawing/2014/main" val="10001"/>
                  </a:ext>
                </a:extLst>
              </a:tr>
              <a:tr h="252405">
                <a:tc rowSpan="7">
                  <a:txBody>
                    <a:bodyPr/>
                    <a:lstStyle/>
                    <a:p>
                      <a:pPr marL="0" marR="0">
                        <a:lnSpc>
                          <a:spcPct val="107000"/>
                        </a:lnSpc>
                        <a:spcBef>
                          <a:spcPts val="0"/>
                        </a:spcBef>
                        <a:spcAft>
                          <a:spcPts val="0"/>
                        </a:spcAft>
                      </a:pPr>
                      <a:r>
                        <a:rPr lang="en-US" sz="1400" dirty="0" smtClean="0"/>
                        <a:t>IV. Sanitation</a:t>
                      </a:r>
                      <a:endParaRPr lang="en-US" sz="1400" dirty="0"/>
                    </a:p>
                  </a:txBody>
                  <a:tcPr marL="68580" marR="68580" marT="0" marB="0"/>
                </a:tc>
                <a:tc rowSpan="7">
                  <a:txBody>
                    <a:bodyPr/>
                    <a:lstStyle/>
                    <a:p>
                      <a:r>
                        <a:rPr lang="en-US" sz="1100" dirty="0" smtClean="0">
                          <a:latin typeface="+mj-lt"/>
                        </a:rPr>
                        <a:t>Access</a:t>
                      </a:r>
                      <a:endParaRPr lang="en-US" sz="1100" dirty="0">
                        <a:latin typeface="+mj-lt"/>
                      </a:endParaRPr>
                    </a:p>
                  </a:txBody>
                  <a:tcPr marL="38687" marR="38687" marT="0" marB="0">
                    <a:solidFill>
                      <a:schemeClr val="accent1">
                        <a:lumMod val="60000"/>
                        <a:lumOff val="40000"/>
                      </a:schemeClr>
                    </a:solidFill>
                  </a:tcPr>
                </a:tc>
                <a:tc rowSpan="7">
                  <a:txBody>
                    <a:bodyPr/>
                    <a:lstStyle/>
                    <a:p>
                      <a:r>
                        <a:rPr lang="en-US" sz="1000" dirty="0" smtClean="0">
                          <a:latin typeface="+mj-lt"/>
                        </a:rPr>
                        <a:t>Toilet</a:t>
                      </a:r>
                    </a:p>
                    <a:p>
                      <a:endParaRPr lang="en-US" sz="8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Source:</a:t>
                      </a:r>
                      <a:r>
                        <a:rPr lang="en-US" sz="800" baseline="0" dirty="0" smtClean="0"/>
                        <a:t> </a:t>
                      </a:r>
                      <a:r>
                        <a:rPr lang="en-US" sz="800" dirty="0" smtClean="0"/>
                        <a:t>Population and Housing</a:t>
                      </a:r>
                      <a:r>
                        <a:rPr lang="en-US" sz="800" baseline="0" dirty="0" smtClean="0"/>
                        <a:t> </a:t>
                      </a:r>
                      <a:r>
                        <a:rPr lang="en-US" sz="800" dirty="0" smtClean="0"/>
                        <a:t>Census, 2010</a:t>
                      </a:r>
                    </a:p>
                    <a:p>
                      <a:endParaRPr lang="en-US" sz="800" dirty="0">
                        <a:latin typeface="+mj-lt"/>
                      </a:endParaRPr>
                    </a:p>
                  </a:txBody>
                  <a:tcPr marL="38687" marR="38687" marT="0" marB="0" anchor="ctr">
                    <a:solidFill>
                      <a:schemeClr val="accent1">
                        <a:lumMod val="20000"/>
                        <a:lumOff val="80000"/>
                      </a:schemeClr>
                    </a:solidFill>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Public toilet (</a:t>
                      </a:r>
                      <a:r>
                        <a:rPr lang="en-US" sz="1000" dirty="0" err="1">
                          <a:solidFill>
                            <a:srgbClr val="222222"/>
                          </a:solidFill>
                          <a:effectLst/>
                          <a:latin typeface="+mj-lt"/>
                          <a:ea typeface="Times New Roman"/>
                          <a:cs typeface="Arial"/>
                        </a:rPr>
                        <a:t>WC,KVIP,Pit,Pan</a:t>
                      </a:r>
                      <a:r>
                        <a:rPr lang="en-US" sz="1000" dirty="0">
                          <a:solidFill>
                            <a:srgbClr val="222222"/>
                          </a:solidFill>
                          <a:effectLst/>
                          <a:latin typeface="+mj-lt"/>
                          <a:ea typeface="Times New Roman"/>
                          <a:cs typeface="Arial"/>
                        </a:rPr>
                        <a:t>, </a:t>
                      </a:r>
                      <a:r>
                        <a:rPr lang="en-US" sz="1000" dirty="0" err="1">
                          <a:solidFill>
                            <a:srgbClr val="222222"/>
                          </a:solidFill>
                          <a:effectLst/>
                          <a:latin typeface="+mj-lt"/>
                          <a:ea typeface="Times New Roman"/>
                          <a:cs typeface="Arial"/>
                        </a:rPr>
                        <a:t>etc</a:t>
                      </a:r>
                      <a:r>
                        <a:rPr lang="en-US" sz="1000" dirty="0">
                          <a:solidFill>
                            <a:srgbClr val="222222"/>
                          </a:solidFill>
                          <a:effectLst/>
                          <a:latin typeface="+mj-lt"/>
                          <a:ea typeface="Times New Roman"/>
                          <a:cs typeface="Arial"/>
                        </a:rPr>
                        <a:t>)</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33.10%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rowSpan="7">
                  <a:txBody>
                    <a:bodyPr/>
                    <a:lstStyle/>
                    <a:p>
                      <a:r>
                        <a:rPr lang="en-US" sz="1000" b="1" kern="1200" dirty="0" smtClean="0">
                          <a:solidFill>
                            <a:schemeClr val="dk1"/>
                          </a:solidFill>
                          <a:effectLst/>
                          <a:latin typeface="+mn-lt"/>
                          <a:ea typeface="+mn-ea"/>
                          <a:cs typeface="+mn-cs"/>
                        </a:rPr>
                        <a:t>6.1</a:t>
                      </a:r>
                      <a:r>
                        <a:rPr lang="en-US" sz="1000" kern="1200" dirty="0" smtClean="0">
                          <a:solidFill>
                            <a:schemeClr val="dk1"/>
                          </a:solidFill>
                          <a:effectLst/>
                          <a:latin typeface="+mn-lt"/>
                          <a:ea typeface="+mn-ea"/>
                          <a:cs typeface="+mn-cs"/>
                        </a:rPr>
                        <a:t> </a:t>
                      </a:r>
                    </a:p>
                    <a:p>
                      <a:r>
                        <a:rPr lang="en-US" sz="1000" kern="1200" dirty="0" smtClean="0">
                          <a:solidFill>
                            <a:schemeClr val="dk1"/>
                          </a:solidFill>
                          <a:effectLst/>
                          <a:latin typeface="+mn-lt"/>
                          <a:ea typeface="+mn-ea"/>
                          <a:cs typeface="+mn-cs"/>
                        </a:rPr>
                        <a:t>By 2030, achieve universal and equitable access to safe and affordable drinking water for all</a:t>
                      </a:r>
                    </a:p>
                    <a:p>
                      <a:endParaRPr lang="en-US" sz="1000" kern="1200" dirty="0" smtClean="0">
                        <a:solidFill>
                          <a:schemeClr val="dk1"/>
                        </a:solidFill>
                        <a:effectLst/>
                        <a:latin typeface="+mn-lt"/>
                        <a:ea typeface="+mn-ea"/>
                        <a:cs typeface="+mn-cs"/>
                      </a:endParaRPr>
                    </a:p>
                  </a:txBody>
                  <a:tcPr/>
                </a:tc>
                <a:tc rowSpan="7">
                  <a:txBody>
                    <a:bodyPr/>
                    <a:lstStyle/>
                    <a:p>
                      <a:endParaRPr lang="en-US" sz="1000" kern="1200" dirty="0" smtClean="0">
                        <a:solidFill>
                          <a:schemeClr val="dk1"/>
                        </a:solidFill>
                        <a:effectLst/>
                        <a:latin typeface="+mn-lt"/>
                        <a:ea typeface="+mn-ea"/>
                        <a:cs typeface="+mn-cs"/>
                      </a:endParaRPr>
                    </a:p>
                  </a:txBody>
                  <a:tcPr anchor="ctr"/>
                </a:tc>
                <a:tc rowSpan="7">
                  <a:txBody>
                    <a:bodyPr/>
                    <a:lstStyle/>
                    <a:p>
                      <a:r>
                        <a:rPr lang="en-US" sz="1000" b="1" kern="1200" dirty="0" smtClean="0">
                          <a:solidFill>
                            <a:schemeClr val="dk1"/>
                          </a:solidFill>
                          <a:effectLst/>
                          <a:latin typeface="+mn-lt"/>
                          <a:ea typeface="+mn-ea"/>
                          <a:cs typeface="+mn-cs"/>
                        </a:rPr>
                        <a:t>6.1.1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Proportion of population using safely managed drinking water services</a:t>
                      </a:r>
                    </a:p>
                    <a:p>
                      <a:endParaRPr lang="en-US" sz="10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2524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W.C.</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30.10%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524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KVIP</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13.00%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524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Pit latrine</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8.80%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524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No facilities (bush/beach/field)</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5.40%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524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Bucket/Pan</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2.30%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524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Other</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0.50%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28693">
                <a:tc rowSpan="10">
                  <a:txBody>
                    <a:bodyPr/>
                    <a:lstStyle/>
                    <a:p>
                      <a:pPr marL="0" marR="0">
                        <a:lnSpc>
                          <a:spcPct val="107000"/>
                        </a:lnSpc>
                        <a:spcBef>
                          <a:spcPts val="0"/>
                        </a:spcBef>
                        <a:spcAft>
                          <a:spcPts val="0"/>
                        </a:spcAft>
                      </a:pPr>
                      <a:r>
                        <a:rPr lang="en-US" sz="1400" b="1" kern="1200" dirty="0" smtClean="0">
                          <a:solidFill>
                            <a:schemeClr val="lt1"/>
                          </a:solidFill>
                          <a:effectLst/>
                          <a:latin typeface="+mn-lt"/>
                          <a:ea typeface="+mn-ea"/>
                          <a:cs typeface="+mn-cs"/>
                        </a:rPr>
                        <a:t>VII. Household air pollution </a:t>
                      </a:r>
                      <a:endParaRPr lang="en-US" sz="1400" b="1" kern="1200" dirty="0">
                        <a:solidFill>
                          <a:schemeClr val="lt1"/>
                        </a:solidFill>
                        <a:effectLst/>
                        <a:latin typeface="+mn-lt"/>
                        <a:ea typeface="Calibri"/>
                        <a:cs typeface="Times New Roman"/>
                      </a:endParaRPr>
                    </a:p>
                  </a:txBody>
                  <a:tcPr marL="68580" marR="68580" marT="0" marB="0"/>
                </a:tc>
                <a:tc rowSpan="10">
                  <a:txBody>
                    <a:bodyPr/>
                    <a:lstStyle/>
                    <a:p>
                      <a:pPr marL="0" marR="0">
                        <a:lnSpc>
                          <a:spcPct val="107000"/>
                        </a:lnSpc>
                        <a:spcBef>
                          <a:spcPts val="0"/>
                        </a:spcBef>
                        <a:spcAft>
                          <a:spcPts val="0"/>
                        </a:spcAft>
                      </a:pPr>
                      <a:r>
                        <a:rPr lang="en-US" sz="1100" dirty="0" smtClean="0">
                          <a:effectLst/>
                          <a:latin typeface="Arial"/>
                          <a:ea typeface="Calibri"/>
                          <a:cs typeface="Gill Sans Light"/>
                        </a:rPr>
                        <a:t>Cooking fuel</a:t>
                      </a:r>
                      <a:endParaRPr lang="en-US" sz="1100" dirty="0">
                        <a:effectLst/>
                        <a:latin typeface="Calibri"/>
                        <a:ea typeface="Calibri"/>
                        <a:cs typeface="Times New Roman"/>
                      </a:endParaRPr>
                    </a:p>
                  </a:txBody>
                  <a:tcPr marL="68580" marR="68580" marT="0" marB="0">
                    <a:solidFill>
                      <a:schemeClr val="accent1">
                        <a:lumMod val="60000"/>
                        <a:lumOff val="40000"/>
                      </a:schemeClr>
                    </a:solidFill>
                  </a:tcPr>
                </a:tc>
                <a:tc rowSpan="10">
                  <a:txBody>
                    <a:bodyPr/>
                    <a:lstStyle/>
                    <a:p>
                      <a:r>
                        <a:rPr lang="en-US" sz="1100" dirty="0" smtClean="0"/>
                        <a:t>Cooking</a:t>
                      </a:r>
                      <a:r>
                        <a:rPr lang="en-US" sz="1100" baseline="0" dirty="0" smtClean="0"/>
                        <a: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Source:</a:t>
                      </a:r>
                      <a:r>
                        <a:rPr lang="en-US" sz="800" baseline="0" dirty="0" smtClean="0"/>
                        <a:t> </a:t>
                      </a:r>
                      <a:r>
                        <a:rPr lang="en-US" sz="800" dirty="0" smtClean="0"/>
                        <a:t>Population and Housing</a:t>
                      </a:r>
                      <a:r>
                        <a:rPr lang="en-US" sz="800" baseline="0" dirty="0" smtClean="0"/>
                        <a:t> </a:t>
                      </a:r>
                      <a:r>
                        <a:rPr lang="en-US" sz="800" dirty="0" smtClean="0"/>
                        <a:t>Census, 2010</a:t>
                      </a:r>
                    </a:p>
                    <a:p>
                      <a:endParaRPr lang="en-US" sz="1100" dirty="0"/>
                    </a:p>
                  </a:txBody>
                  <a:tcPr anchor="ctr">
                    <a:solidFill>
                      <a:schemeClr val="accent1">
                        <a:lumMod val="20000"/>
                        <a:lumOff val="80000"/>
                      </a:schemeClr>
                    </a:solidFill>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Charcoal</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42.20%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rowSpan="10">
                  <a:txBody>
                    <a:bodyPr/>
                    <a:lstStyle/>
                    <a:p>
                      <a:r>
                        <a:rPr lang="en-US" sz="1000" b="1" kern="1200" cap="all" dirty="0" smtClean="0">
                          <a:solidFill>
                            <a:schemeClr val="dk1"/>
                          </a:solidFill>
                          <a:effectLst/>
                          <a:latin typeface="+mn-lt"/>
                          <a:ea typeface="+mn-ea"/>
                          <a:cs typeface="+mn-cs"/>
                        </a:rPr>
                        <a:t>11.6</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By 2030, reduce the adverse per capita environmental impact of cities, including by paying special attention to air quality and municipal and other waste management</a:t>
                      </a:r>
                    </a:p>
                    <a:p>
                      <a:endParaRPr lang="en-US" sz="1000" b="1" kern="1200" cap="all" dirty="0" smtClean="0">
                        <a:solidFill>
                          <a:schemeClr val="dk1"/>
                        </a:solidFill>
                        <a:effectLst/>
                        <a:latin typeface="+mn-lt"/>
                        <a:ea typeface="+mn-ea"/>
                        <a:cs typeface="+mn-cs"/>
                      </a:endParaRPr>
                    </a:p>
                    <a:p>
                      <a:r>
                        <a:rPr lang="en-US" sz="1000" b="1" kern="1200" cap="all" dirty="0" smtClean="0">
                          <a:solidFill>
                            <a:schemeClr val="dk1"/>
                          </a:solidFill>
                          <a:effectLst/>
                          <a:latin typeface="+mn-lt"/>
                          <a:ea typeface="+mn-ea"/>
                          <a:cs typeface="+mn-cs"/>
                        </a:rPr>
                        <a:t>3.9</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By 2030, substantially reduce the number of deaths and illnesses from hazardous chemicals and air, water and soil pollution and contamination</a:t>
                      </a:r>
                    </a:p>
                  </a:txBody>
                  <a:tcPr/>
                </a:tc>
                <a:tc rowSpan="10">
                  <a:txBody>
                    <a:bodyPr/>
                    <a:lstStyle/>
                    <a:p>
                      <a:endParaRPr lang="en-US" sz="1000" dirty="0"/>
                    </a:p>
                  </a:txBody>
                  <a:tcPr anchor="ctr"/>
                </a:tc>
                <a:tc rowSpan="10">
                  <a:txBody>
                    <a:bodyPr/>
                    <a:lstStyle/>
                    <a:p>
                      <a:r>
                        <a:rPr lang="en-US" sz="1000" b="1" kern="1200" cap="all" dirty="0" smtClean="0">
                          <a:solidFill>
                            <a:schemeClr val="dk1"/>
                          </a:solidFill>
                          <a:effectLst/>
                          <a:latin typeface="+mn-lt"/>
                          <a:ea typeface="+mn-ea"/>
                          <a:cs typeface="+mn-cs"/>
                        </a:rPr>
                        <a:t>11.6.1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Proportion of urban solid waste regularly collected and with adequate final discharge out of total urban solid waste generated, by cities</a:t>
                      </a:r>
                    </a:p>
                    <a:p>
                      <a:r>
                        <a:rPr lang="en-US" sz="1000" b="1" kern="1200" cap="all" dirty="0" smtClean="0">
                          <a:solidFill>
                            <a:schemeClr val="dk1"/>
                          </a:solidFill>
                          <a:effectLst/>
                          <a:latin typeface="+mn-lt"/>
                          <a:ea typeface="+mn-ea"/>
                          <a:cs typeface="+mn-cs"/>
                        </a:rPr>
                        <a:t>11.6.2</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Annual mean levels of fine particulate matter (e.g. PM2.5 and PM10) in cities (population weighted)</a:t>
                      </a:r>
                    </a:p>
                    <a:p>
                      <a:r>
                        <a:rPr lang="en-US" sz="1000" b="1" kern="1200" cap="all" dirty="0" smtClean="0">
                          <a:solidFill>
                            <a:schemeClr val="dk1"/>
                          </a:solidFill>
                          <a:effectLst/>
                          <a:latin typeface="+mn-lt"/>
                          <a:ea typeface="+mn-ea"/>
                          <a:cs typeface="+mn-cs"/>
                        </a:rPr>
                        <a:t>3.9.1</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Mortality rate attributed to household and ambient air pollution</a:t>
                      </a:r>
                    </a:p>
                    <a:p>
                      <a:r>
                        <a:rPr lang="en-US" sz="1000" b="1" kern="1200" cap="all" dirty="0" smtClean="0">
                          <a:solidFill>
                            <a:schemeClr val="dk1"/>
                          </a:solidFill>
                          <a:effectLst/>
                          <a:latin typeface="+mn-lt"/>
                          <a:ea typeface="+mn-ea"/>
                          <a:cs typeface="+mn-cs"/>
                        </a:rPr>
                        <a:t>3.9.2</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Mortality rate attributed to unsafe water, unsafe sanitation and lack of hygiene (exposure to unsafe Water, Sanitation and Hygiene for All (WASH) services)</a:t>
                      </a:r>
                    </a:p>
                    <a:p>
                      <a:r>
                        <a:rPr lang="en-US" sz="1000" b="1" kern="1200" cap="all" dirty="0" smtClean="0">
                          <a:solidFill>
                            <a:schemeClr val="dk1"/>
                          </a:solidFill>
                          <a:effectLst/>
                          <a:latin typeface="+mn-lt"/>
                          <a:ea typeface="+mn-ea"/>
                          <a:cs typeface="+mn-cs"/>
                        </a:rPr>
                        <a:t>3.9.3</a:t>
                      </a:r>
                      <a:endParaRPr lang="en-US" sz="1000" kern="120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Mortality rate attributed to unintentional poisoning</a:t>
                      </a:r>
                    </a:p>
                  </a:txBody>
                  <a:tcPr/>
                </a:tc>
                <a:extLst>
                  <a:ext uri="{0D108BD9-81ED-4DB2-BD59-A6C34878D82A}">
                    <a16:rowId xmlns:a16="http://schemas.microsoft.com/office/drawing/2014/main" val="10009"/>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Gas</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39.60%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None, no cooking</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6.70%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Wood</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2.00%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Kerosene</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1.10%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endParaRPr lang="en-US" sz="1000" dirty="0" smtClean="0">
                        <a:solidFill>
                          <a:srgbClr val="222222"/>
                        </a:solidFill>
                        <a:effectLst/>
                        <a:latin typeface="+mj-lt"/>
                        <a:ea typeface="Times New Roman"/>
                        <a:cs typeface="Arial"/>
                      </a:endParaRPr>
                    </a:p>
                    <a:p>
                      <a:pPr marL="0" marR="0">
                        <a:lnSpc>
                          <a:spcPct val="107000"/>
                        </a:lnSpc>
                        <a:spcBef>
                          <a:spcPts val="0"/>
                        </a:spcBef>
                        <a:spcAft>
                          <a:spcPts val="0"/>
                        </a:spcAft>
                      </a:pPr>
                      <a:r>
                        <a:rPr lang="en-US" sz="1000" dirty="0" smtClean="0">
                          <a:solidFill>
                            <a:srgbClr val="222222"/>
                          </a:solidFill>
                          <a:effectLst/>
                          <a:latin typeface="+mj-lt"/>
                          <a:ea typeface="Times New Roman"/>
                          <a:cs typeface="Arial"/>
                        </a:rPr>
                        <a:t>Electricity</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0.90%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68AD1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Other</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0.20%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Saw dust</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0.20%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a:solidFill>
                            <a:srgbClr val="222222"/>
                          </a:solidFill>
                          <a:effectLst/>
                          <a:latin typeface="+mj-lt"/>
                          <a:ea typeface="Times New Roman"/>
                          <a:cs typeface="Arial"/>
                        </a:rPr>
                        <a:t>Animal waste</a:t>
                      </a:r>
                      <a:endParaRPr lang="en-US" sz="100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a:solidFill>
                            <a:srgbClr val="333333"/>
                          </a:solidFill>
                          <a:effectLst/>
                          <a:latin typeface="+mj-lt"/>
                          <a:ea typeface="Times New Roman"/>
                          <a:cs typeface="Arial"/>
                        </a:rPr>
                        <a:t>0.10%</a:t>
                      </a:r>
                      <a:endParaRPr lang="en-US" sz="100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4286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dirty="0">
                          <a:solidFill>
                            <a:srgbClr val="222222"/>
                          </a:solidFill>
                          <a:effectLst/>
                          <a:latin typeface="+mj-lt"/>
                          <a:ea typeface="Times New Roman"/>
                          <a:cs typeface="Arial"/>
                        </a:rPr>
                        <a:t>Crop residue</a:t>
                      </a:r>
                      <a:endParaRPr lang="en-US" sz="1000" dirty="0">
                        <a:effectLst/>
                        <a:latin typeface="+mj-lt"/>
                        <a:ea typeface="Calibri"/>
                        <a:cs typeface="Times New Roman"/>
                      </a:endParaRPr>
                    </a:p>
                  </a:txBody>
                  <a:tcPr marL="28575" marR="28575" marT="19050" marB="19050"/>
                </a:tc>
                <a:tc>
                  <a:txBody>
                    <a:bodyPr/>
                    <a:lstStyle/>
                    <a:p>
                      <a:pPr marL="0" marR="0" algn="ctr">
                        <a:lnSpc>
                          <a:spcPct val="107000"/>
                        </a:lnSpc>
                        <a:spcBef>
                          <a:spcPts val="0"/>
                        </a:spcBef>
                        <a:spcAft>
                          <a:spcPts val="0"/>
                        </a:spcAft>
                      </a:pPr>
                      <a:r>
                        <a:rPr lang="en-US" sz="1000" dirty="0">
                          <a:solidFill>
                            <a:srgbClr val="333333"/>
                          </a:solidFill>
                          <a:effectLst/>
                          <a:latin typeface="+mj-lt"/>
                          <a:ea typeface="Times New Roman"/>
                          <a:cs typeface="Arial"/>
                        </a:rPr>
                        <a:t>0.10%</a:t>
                      </a:r>
                      <a:endParaRPr lang="en-US" sz="1000" dirty="0">
                        <a:effectLst/>
                        <a:latin typeface="+mj-lt"/>
                        <a:ea typeface="Calibri"/>
                        <a:cs typeface="Times New Roman"/>
                      </a:endParaRPr>
                    </a:p>
                  </a:txBody>
                  <a:tcPr marL="28575" marR="28575" marT="19050" marB="19050"/>
                </a:tc>
                <a:tc gridSpan="2">
                  <a:txBody>
                    <a:bodyPr/>
                    <a:lstStyle/>
                    <a:p>
                      <a:endParaRPr lang="en-US" sz="800" dirty="0"/>
                    </a:p>
                  </a:txBody>
                  <a:tcPr>
                    <a:solidFill>
                      <a:srgbClr val="FF0000"/>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bl>
          </a:graphicData>
        </a:graphic>
      </p:graphicFrame>
      <p:pic>
        <p:nvPicPr>
          <p:cNvPr id="3" name="Google Shape;338;p19"/>
          <p:cNvPicPr preferRelativeResize="0"/>
          <p:nvPr/>
        </p:nvPicPr>
        <p:blipFill rotWithShape="1">
          <a:blip r:embed="rId3">
            <a:alphaModFix/>
          </a:blip>
          <a:srcRect l="3436" r="3445"/>
          <a:stretch/>
        </p:blipFill>
        <p:spPr>
          <a:xfrm>
            <a:off x="9285111" y="721975"/>
            <a:ext cx="1078736" cy="1792769"/>
          </a:xfrm>
          <a:prstGeom prst="rect">
            <a:avLst/>
          </a:prstGeom>
          <a:noFill/>
          <a:ln>
            <a:noFill/>
          </a:ln>
        </p:spPr>
      </p:pic>
      <p:pic>
        <p:nvPicPr>
          <p:cNvPr id="5" name="Google Shape;317;p19"/>
          <p:cNvPicPr preferRelativeResize="0"/>
          <p:nvPr/>
        </p:nvPicPr>
        <p:blipFill>
          <a:blip r:embed="rId4">
            <a:alphaModFix/>
          </a:blip>
          <a:stretch>
            <a:fillRect/>
          </a:stretch>
        </p:blipFill>
        <p:spPr>
          <a:xfrm>
            <a:off x="9265726" y="2632355"/>
            <a:ext cx="1077718" cy="1671028"/>
          </a:xfrm>
          <a:prstGeom prst="rect">
            <a:avLst/>
          </a:prstGeom>
          <a:noFill/>
          <a:ln>
            <a:noFill/>
          </a:ln>
        </p:spPr>
      </p:pic>
      <p:pic>
        <p:nvPicPr>
          <p:cNvPr id="7" name="Google Shape;322;p19"/>
          <p:cNvPicPr preferRelativeResize="0"/>
          <p:nvPr/>
        </p:nvPicPr>
        <p:blipFill>
          <a:blip r:embed="rId5">
            <a:alphaModFix/>
          </a:blip>
          <a:stretch>
            <a:fillRect/>
          </a:stretch>
        </p:blipFill>
        <p:spPr>
          <a:xfrm>
            <a:off x="9308661" y="4687190"/>
            <a:ext cx="1096547" cy="1733365"/>
          </a:xfrm>
          <a:prstGeom prst="rect">
            <a:avLst/>
          </a:prstGeom>
          <a:noFill/>
          <a:ln>
            <a:noFill/>
          </a:ln>
        </p:spPr>
      </p:pic>
    </p:spTree>
    <p:extLst>
      <p:ext uri="{BB962C8B-B14F-4D97-AF65-F5344CB8AC3E}">
        <p14:creationId xmlns:p14="http://schemas.microsoft.com/office/powerpoint/2010/main" val="905512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3822-3D2E-4E65-BEDD-393A8F5E5B49}"/>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B39A6935-8117-47F1-BA0B-501D20E4D62E}"/>
              </a:ext>
            </a:extLst>
          </p:cNvPr>
          <p:cNvSpPr>
            <a:spLocks noGrp="1"/>
          </p:cNvSpPr>
          <p:nvPr>
            <p:ph idx="1"/>
          </p:nvPr>
        </p:nvSpPr>
        <p:spPr/>
        <p:txBody>
          <a:bodyPr>
            <a:normAutofit/>
          </a:bodyPr>
          <a:lstStyle/>
          <a:p>
            <a:r>
              <a:rPr lang="en-GB" dirty="0"/>
              <a:t>U</a:t>
            </a:r>
            <a:r>
              <a:rPr lang="en-GB" dirty="0" smtClean="0"/>
              <a:t>pcoming calls</a:t>
            </a:r>
          </a:p>
          <a:p>
            <a:endParaRPr lang="en-GB" dirty="0"/>
          </a:p>
          <a:p>
            <a:pPr lvl="1"/>
            <a:r>
              <a:rPr lang="en-GB" dirty="0" smtClean="0"/>
              <a:t>Oct 10- need to reschedule call due to Accra Workshop</a:t>
            </a:r>
            <a:endParaRPr lang="en-GB" dirty="0"/>
          </a:p>
          <a:p>
            <a:pPr lvl="1"/>
            <a:r>
              <a:rPr lang="en-GB" dirty="0"/>
              <a:t>Nov 14</a:t>
            </a:r>
          </a:p>
          <a:p>
            <a:pPr lvl="1"/>
            <a:r>
              <a:rPr lang="en-GB" dirty="0"/>
              <a:t>Dec 12</a:t>
            </a:r>
          </a:p>
          <a:p>
            <a:pPr marL="0" indent="0">
              <a:buNone/>
            </a:pPr>
            <a:endParaRPr lang="en-GB" dirty="0"/>
          </a:p>
        </p:txBody>
      </p:sp>
    </p:spTree>
    <p:extLst>
      <p:ext uri="{BB962C8B-B14F-4D97-AF65-F5344CB8AC3E}">
        <p14:creationId xmlns:p14="http://schemas.microsoft.com/office/powerpoint/2010/main" val="1985624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498F1-0A47-4ED4-A950-E882C2B70631}"/>
              </a:ext>
            </a:extLst>
          </p:cNvPr>
          <p:cNvSpPr>
            <a:spLocks noGrp="1"/>
          </p:cNvSpPr>
          <p:nvPr>
            <p:ph idx="1"/>
          </p:nvPr>
        </p:nvSpPr>
        <p:spPr>
          <a:xfrm>
            <a:off x="407368" y="3340914"/>
            <a:ext cx="11057709" cy="2682517"/>
          </a:xfrm>
        </p:spPr>
        <p:txBody>
          <a:bodyPr>
            <a:normAutofit/>
          </a:bodyPr>
          <a:lstStyle/>
          <a:p>
            <a:pPr marL="0" indent="0" algn="ctr">
              <a:buNone/>
            </a:pPr>
            <a:r>
              <a:rPr lang="en-GB" sz="4800" dirty="0"/>
              <a:t>Thank You</a:t>
            </a:r>
          </a:p>
        </p:txBody>
      </p:sp>
    </p:spTree>
    <p:extLst>
      <p:ext uri="{BB962C8B-B14F-4D97-AF65-F5344CB8AC3E}">
        <p14:creationId xmlns:p14="http://schemas.microsoft.com/office/powerpoint/2010/main" val="2580150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328" y="95148"/>
            <a:ext cx="8968862" cy="957137"/>
          </a:xfrm>
        </p:spPr>
        <p:txBody>
          <a:bodyPr>
            <a:normAutofit fontScale="90000"/>
          </a:bodyPr>
          <a:lstStyle/>
          <a:p>
            <a:r>
              <a:rPr lang="en-US" dirty="0" smtClean="0"/>
              <a:t>Historical example of housing quality assessment (1940s) used for post war housing program </a:t>
            </a:r>
            <a:r>
              <a:rPr lang="en-US" dirty="0"/>
              <a:t>in US </a:t>
            </a:r>
          </a:p>
        </p:txBody>
      </p:sp>
      <p:pic>
        <p:nvPicPr>
          <p:cNvPr id="4" name="Picture 3" descr="Screenshot 2019-09-11 10.15.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54" y="0"/>
            <a:ext cx="2056676" cy="6858000"/>
          </a:xfrm>
          <a:prstGeom prst="rect">
            <a:avLst/>
          </a:prstGeom>
        </p:spPr>
      </p:pic>
      <p:sp>
        <p:nvSpPr>
          <p:cNvPr id="5" name="TextBox 4"/>
          <p:cNvSpPr txBox="1"/>
          <p:nvPr/>
        </p:nvSpPr>
        <p:spPr>
          <a:xfrm>
            <a:off x="2504542" y="1237678"/>
            <a:ext cx="2294756" cy="738664"/>
          </a:xfrm>
          <a:prstGeom prst="rect">
            <a:avLst/>
          </a:prstGeom>
          <a:noFill/>
        </p:spPr>
        <p:txBody>
          <a:bodyPr wrap="square" rtlCol="0">
            <a:spAutoFit/>
          </a:bodyPr>
          <a:lstStyle/>
          <a:p>
            <a:r>
              <a:rPr lang="en-US" sz="1400" dirty="0" smtClean="0"/>
              <a:t>Appraisal form for scoring deficiency items of dwelling units.</a:t>
            </a:r>
            <a:endParaRPr lang="en-US" sz="1400" dirty="0"/>
          </a:p>
        </p:txBody>
      </p:sp>
      <p:pic>
        <p:nvPicPr>
          <p:cNvPr id="6" name="Picture 5" descr="Screenshot 2019-09-11 10.26.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095" y="1185332"/>
            <a:ext cx="3979238" cy="5672667"/>
          </a:xfrm>
          <a:prstGeom prst="rect">
            <a:avLst/>
          </a:prstGeom>
        </p:spPr>
      </p:pic>
      <p:sp>
        <p:nvSpPr>
          <p:cNvPr id="7" name="Rectangle 6"/>
          <p:cNvSpPr/>
          <p:nvPr/>
        </p:nvSpPr>
        <p:spPr>
          <a:xfrm>
            <a:off x="2469267" y="6149625"/>
            <a:ext cx="3118734" cy="584776"/>
          </a:xfrm>
          <a:prstGeom prst="rect">
            <a:avLst/>
          </a:prstGeom>
        </p:spPr>
        <p:txBody>
          <a:bodyPr wrap="square">
            <a:spAutoFit/>
          </a:bodyPr>
          <a:lstStyle/>
          <a:p>
            <a:r>
              <a:rPr lang="en-US" sz="800" dirty="0"/>
              <a:t>American Public Health Association. Committee on the Hygiene of Housing, Q. P. H. A. C. o. t. H. o. H. (1945). An appraisal method for measuring the quality of housing: a yardstick for health officers, housing officials and planners. New York, N.Y.</a:t>
            </a:r>
          </a:p>
        </p:txBody>
      </p:sp>
      <p:sp>
        <p:nvSpPr>
          <p:cNvPr id="8" name="TextBox 7"/>
          <p:cNvSpPr txBox="1"/>
          <p:nvPr/>
        </p:nvSpPr>
        <p:spPr>
          <a:xfrm>
            <a:off x="9864540" y="1868905"/>
            <a:ext cx="2327460" cy="1815882"/>
          </a:xfrm>
          <a:prstGeom prst="rect">
            <a:avLst/>
          </a:prstGeom>
          <a:noFill/>
        </p:spPr>
        <p:txBody>
          <a:bodyPr wrap="square" rtlCol="0">
            <a:spAutoFit/>
          </a:bodyPr>
          <a:lstStyle/>
          <a:p>
            <a:r>
              <a:rPr lang="en-US" sz="1400" b="1" dirty="0" smtClean="0"/>
              <a:t>Main objectives: </a:t>
            </a:r>
          </a:p>
          <a:p>
            <a:r>
              <a:rPr lang="en-US" sz="1400" dirty="0" smtClean="0"/>
              <a:t>Slum identification to base the program </a:t>
            </a:r>
            <a:r>
              <a:rPr lang="en-US" sz="1400" dirty="0"/>
              <a:t>for slum clearance, rehousing, conservation of blighted areas, and improvement of legal housing controls</a:t>
            </a:r>
            <a:r>
              <a:rPr lang="en-US" sz="1400" dirty="0" smtClean="0"/>
              <a:t>.</a:t>
            </a:r>
          </a:p>
          <a:p>
            <a:endParaRPr lang="en-US" sz="1400" dirty="0"/>
          </a:p>
        </p:txBody>
      </p:sp>
      <p:sp>
        <p:nvSpPr>
          <p:cNvPr id="9" name="Rectangle 8"/>
          <p:cNvSpPr/>
          <p:nvPr/>
        </p:nvSpPr>
        <p:spPr>
          <a:xfrm>
            <a:off x="2560699" y="2151270"/>
            <a:ext cx="2724920" cy="3600985"/>
          </a:xfrm>
          <a:prstGeom prst="rect">
            <a:avLst/>
          </a:prstGeom>
        </p:spPr>
        <p:txBody>
          <a:bodyPr wrap="square">
            <a:spAutoFit/>
          </a:bodyPr>
          <a:lstStyle/>
          <a:p>
            <a:r>
              <a:rPr lang="en-US" sz="1200" dirty="0"/>
              <a:t>1. Each dwelling unit is rated by </a:t>
            </a:r>
            <a:r>
              <a:rPr lang="en-US" sz="1200" dirty="0" smtClean="0"/>
              <a:t>totaling </a:t>
            </a:r>
            <a:r>
              <a:rPr lang="en-US" sz="1200" dirty="0"/>
              <a:t>the penalty scores for all deficiency items </a:t>
            </a:r>
            <a:r>
              <a:rPr lang="en-US" sz="1200" dirty="0" smtClean="0"/>
              <a:t>of the unit </a:t>
            </a:r>
            <a:r>
              <a:rPr lang="en-US" sz="1200" dirty="0"/>
              <a:t>and of the </a:t>
            </a:r>
            <a:r>
              <a:rPr lang="en-US" sz="1200" dirty="0" smtClean="0"/>
              <a:t>building structure.</a:t>
            </a:r>
            <a:endParaRPr lang="en-US" sz="1200" dirty="0"/>
          </a:p>
          <a:p>
            <a:r>
              <a:rPr lang="en-US" sz="1200" dirty="0"/>
              <a:t>2. Environmental scores are computed blocks, with some items (such as exposure to traffic hazard) varying as between the four street frontages of block.</a:t>
            </a:r>
          </a:p>
          <a:p>
            <a:r>
              <a:rPr lang="en-US" sz="1200" dirty="0"/>
              <a:t>3. Total housing quality expressed adding to each dwelling unit score the environmental score of the </a:t>
            </a:r>
            <a:r>
              <a:rPr lang="en-US" sz="1200" dirty="0" smtClean="0"/>
              <a:t>street frontage </a:t>
            </a:r>
            <a:r>
              <a:rPr lang="en-US" sz="1200" dirty="0"/>
              <a:t>on which the dwelling lies. The term "housing quality" used only when dwelling scores and environmental scores have been combined</a:t>
            </a:r>
            <a:r>
              <a:rPr lang="en-US" sz="1200" dirty="0" smtClean="0"/>
              <a:t>.</a:t>
            </a:r>
          </a:p>
          <a:p>
            <a:r>
              <a:rPr lang="en-US" sz="1200" dirty="0" smtClean="0"/>
              <a:t>4. For comparison, areas are graded from A-E according to the scores</a:t>
            </a:r>
            <a:endParaRPr lang="en-US" sz="1200" dirty="0"/>
          </a:p>
        </p:txBody>
      </p:sp>
      <p:sp>
        <p:nvSpPr>
          <p:cNvPr id="13" name="TextBox 12"/>
          <p:cNvSpPr txBox="1"/>
          <p:nvPr/>
        </p:nvSpPr>
        <p:spPr>
          <a:xfrm>
            <a:off x="9845526" y="4287952"/>
            <a:ext cx="2080380" cy="1323439"/>
          </a:xfrm>
          <a:prstGeom prst="rect">
            <a:avLst/>
          </a:prstGeom>
          <a:noFill/>
        </p:spPr>
        <p:txBody>
          <a:bodyPr wrap="square" rtlCol="0">
            <a:spAutoFit/>
          </a:bodyPr>
          <a:lstStyle/>
          <a:p>
            <a:r>
              <a:rPr lang="en-US" sz="1000" b="1" dirty="0" smtClean="0"/>
              <a:t>Grade range: </a:t>
            </a:r>
          </a:p>
          <a:p>
            <a:r>
              <a:rPr lang="en-US" sz="1000" dirty="0" smtClean="0"/>
              <a:t>A - excellent to good condition</a:t>
            </a:r>
          </a:p>
          <a:p>
            <a:r>
              <a:rPr lang="en-US" sz="1000" dirty="0" smtClean="0"/>
              <a:t>B </a:t>
            </a:r>
            <a:r>
              <a:rPr lang="mr-IN" sz="1000" dirty="0" smtClean="0"/>
              <a:t>–</a:t>
            </a:r>
            <a:r>
              <a:rPr lang="en-US" sz="1000" dirty="0" smtClean="0"/>
              <a:t> generally acceptable condition</a:t>
            </a:r>
          </a:p>
          <a:p>
            <a:r>
              <a:rPr lang="en-US" sz="1000" dirty="0" smtClean="0"/>
              <a:t>C </a:t>
            </a:r>
            <a:r>
              <a:rPr lang="mr-IN" sz="1000" dirty="0" smtClean="0"/>
              <a:t>–</a:t>
            </a:r>
            <a:r>
              <a:rPr lang="en-US" sz="1000" dirty="0" smtClean="0"/>
              <a:t> Intermediate condition</a:t>
            </a:r>
          </a:p>
          <a:p>
            <a:r>
              <a:rPr lang="en-US" sz="1000" dirty="0" smtClean="0"/>
              <a:t>D </a:t>
            </a:r>
            <a:r>
              <a:rPr lang="mr-IN" sz="1000" dirty="0" smtClean="0"/>
              <a:t>–</a:t>
            </a:r>
            <a:r>
              <a:rPr lang="en-US" sz="1000" dirty="0" smtClean="0"/>
              <a:t> Substandard condition</a:t>
            </a:r>
          </a:p>
          <a:p>
            <a:r>
              <a:rPr lang="en-US" sz="1000" dirty="0" smtClean="0"/>
              <a:t>E </a:t>
            </a:r>
            <a:r>
              <a:rPr lang="mr-IN" sz="1000" dirty="0" smtClean="0"/>
              <a:t>–</a:t>
            </a:r>
            <a:r>
              <a:rPr lang="en-US" sz="1000" dirty="0" smtClean="0"/>
              <a:t> Slum condition</a:t>
            </a:r>
          </a:p>
          <a:p>
            <a:endParaRPr lang="en-US" sz="1000" dirty="0"/>
          </a:p>
        </p:txBody>
      </p:sp>
    </p:spTree>
    <p:extLst>
      <p:ext uri="{BB962C8B-B14F-4D97-AF65-F5344CB8AC3E}">
        <p14:creationId xmlns:p14="http://schemas.microsoft.com/office/powerpoint/2010/main" val="3242956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3822-3D2E-4E65-BEDD-393A8F5E5B49}"/>
              </a:ext>
            </a:extLst>
          </p:cNvPr>
          <p:cNvSpPr>
            <a:spLocks noGrp="1"/>
          </p:cNvSpPr>
          <p:nvPr>
            <p:ph type="title"/>
          </p:nvPr>
        </p:nvSpPr>
        <p:spPr/>
        <p:txBody>
          <a:bodyPr>
            <a:normAutofit/>
          </a:bodyPr>
          <a:lstStyle/>
          <a:p>
            <a:r>
              <a:rPr lang="en-GB" dirty="0"/>
              <a:t>HOUSING AND NEIGHBORHOOD WORKING GROUP</a:t>
            </a:r>
          </a:p>
        </p:txBody>
      </p:sp>
      <p:sp>
        <p:nvSpPr>
          <p:cNvPr id="3" name="Content Placeholder 2">
            <a:extLst>
              <a:ext uri="{FF2B5EF4-FFF2-40B4-BE49-F238E27FC236}">
                <a16:creationId xmlns:a16="http://schemas.microsoft.com/office/drawing/2014/main" id="{B39A6935-8117-47F1-BA0B-501D20E4D62E}"/>
              </a:ext>
            </a:extLst>
          </p:cNvPr>
          <p:cNvSpPr>
            <a:spLocks noGrp="1"/>
          </p:cNvSpPr>
          <p:nvPr>
            <p:ph idx="1"/>
          </p:nvPr>
        </p:nvSpPr>
        <p:spPr>
          <a:xfrm>
            <a:off x="773723" y="1453929"/>
            <a:ext cx="10580077" cy="4914814"/>
          </a:xfrm>
        </p:spPr>
        <p:txBody>
          <a:bodyPr>
            <a:normAutofit/>
          </a:bodyPr>
          <a:lstStyle/>
          <a:p>
            <a:pPr marL="0" indent="0">
              <a:buNone/>
            </a:pPr>
            <a:r>
              <a:rPr lang="en-GB" sz="3200" b="1" dirty="0" smtClean="0"/>
              <a:t>12 September 2019 – Today’s Agenda (Call #3)</a:t>
            </a:r>
          </a:p>
          <a:p>
            <a:pPr marL="0" indent="0">
              <a:buNone/>
            </a:pPr>
            <a:endParaRPr lang="en-GB" b="1" dirty="0"/>
          </a:p>
          <a:p>
            <a:r>
              <a:rPr lang="en-GB" sz="2400" b="1" dirty="0"/>
              <a:t>Recap of HNWG call # </a:t>
            </a:r>
            <a:r>
              <a:rPr lang="en-GB" sz="2400" b="1" dirty="0" smtClean="0"/>
              <a:t>2</a:t>
            </a:r>
            <a:endParaRPr lang="en-GB" sz="2400" b="1" dirty="0"/>
          </a:p>
          <a:p>
            <a:pPr lvl="1"/>
            <a:r>
              <a:rPr lang="en-GB" dirty="0"/>
              <a:t>Status of relevant data sources from city </a:t>
            </a:r>
            <a:r>
              <a:rPr lang="en-GB" dirty="0" smtClean="0"/>
              <a:t>partners</a:t>
            </a:r>
            <a:endParaRPr lang="en-GB" dirty="0"/>
          </a:p>
          <a:p>
            <a:r>
              <a:rPr lang="en-GB" sz="2400" b="1" dirty="0"/>
              <a:t>Discussion of commonalities / </a:t>
            </a:r>
            <a:r>
              <a:rPr lang="en-GB" sz="2400" b="1" dirty="0" smtClean="0"/>
              <a:t>challenges</a:t>
            </a:r>
            <a:endParaRPr lang="en-GB" sz="2400" b="1" dirty="0"/>
          </a:p>
          <a:p>
            <a:r>
              <a:rPr lang="en-GB" sz="2400" b="1" dirty="0"/>
              <a:t>Operationalizing data into a Housing and Health </a:t>
            </a:r>
            <a:r>
              <a:rPr lang="en-GB" sz="2400" b="1" dirty="0" smtClean="0"/>
              <a:t>index</a:t>
            </a:r>
            <a:endParaRPr lang="en-GB" sz="2400" b="1" dirty="0"/>
          </a:p>
          <a:p>
            <a:pPr lvl="1"/>
            <a:r>
              <a:rPr lang="en-GB" dirty="0"/>
              <a:t>Example of index assignment based on Accra </a:t>
            </a:r>
            <a:r>
              <a:rPr lang="en-GB" dirty="0" smtClean="0"/>
              <a:t>data</a:t>
            </a:r>
            <a:endParaRPr lang="en-GB" dirty="0"/>
          </a:p>
          <a:p>
            <a:pPr lvl="1"/>
            <a:r>
              <a:rPr lang="en-GB" dirty="0"/>
              <a:t>Quick overview of housing quality </a:t>
            </a:r>
            <a:r>
              <a:rPr lang="en-GB" dirty="0" smtClean="0"/>
              <a:t>indices</a:t>
            </a:r>
            <a:endParaRPr lang="en-GB" dirty="0"/>
          </a:p>
          <a:p>
            <a:pPr lvl="1"/>
            <a:r>
              <a:rPr lang="en-GB" dirty="0"/>
              <a:t>Next </a:t>
            </a:r>
            <a:r>
              <a:rPr lang="en-GB" dirty="0" smtClean="0"/>
              <a:t>steps</a:t>
            </a:r>
            <a:endParaRPr lang="en-GB" dirty="0"/>
          </a:p>
          <a:p>
            <a:r>
              <a:rPr lang="en-GB" sz="2400" b="1" dirty="0"/>
              <a:t>Workshop in </a:t>
            </a:r>
            <a:r>
              <a:rPr lang="en-GB" sz="2400" b="1" dirty="0" smtClean="0"/>
              <a:t>Accra</a:t>
            </a:r>
            <a:endParaRPr lang="en-GB" sz="2400" b="1" dirty="0"/>
          </a:p>
          <a:p>
            <a:pPr lvl="1"/>
            <a:r>
              <a:rPr lang="en-GB" dirty="0"/>
              <a:t>October 9-10</a:t>
            </a:r>
            <a:endParaRPr lang="en-GB" dirty="0" smtClean="0"/>
          </a:p>
          <a:p>
            <a:pPr marL="0" indent="0">
              <a:buNone/>
            </a:pPr>
            <a:endParaRPr lang="en-GB" b="1" dirty="0"/>
          </a:p>
          <a:p>
            <a:pPr marL="0" indent="0">
              <a:buNone/>
            </a:pPr>
            <a:endParaRPr lang="en-GB" b="1" dirty="0" smtClean="0"/>
          </a:p>
          <a:p>
            <a:pPr lvl="0"/>
            <a:endParaRPr lang="en-US" sz="1800" dirty="0" smtClean="0"/>
          </a:p>
          <a:p>
            <a:pPr marL="0" indent="0">
              <a:buNone/>
            </a:pPr>
            <a:endParaRPr lang="en-GB" sz="3200" dirty="0"/>
          </a:p>
        </p:txBody>
      </p:sp>
    </p:spTree>
    <p:extLst>
      <p:ext uri="{BB962C8B-B14F-4D97-AF65-F5344CB8AC3E}">
        <p14:creationId xmlns:p14="http://schemas.microsoft.com/office/powerpoint/2010/main" val="268976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3822-3D2E-4E65-BEDD-393A8F5E5B49}"/>
              </a:ext>
            </a:extLst>
          </p:cNvPr>
          <p:cNvSpPr>
            <a:spLocks noGrp="1"/>
          </p:cNvSpPr>
          <p:nvPr>
            <p:ph type="title"/>
          </p:nvPr>
        </p:nvSpPr>
        <p:spPr/>
        <p:txBody>
          <a:bodyPr>
            <a:normAutofit/>
          </a:bodyPr>
          <a:lstStyle/>
          <a:p>
            <a:r>
              <a:rPr lang="en-GB" dirty="0" smtClean="0"/>
              <a:t>Assessment of data sources</a:t>
            </a:r>
            <a:endParaRPr lang="en-GB" dirty="0"/>
          </a:p>
        </p:txBody>
      </p:sp>
      <p:sp>
        <p:nvSpPr>
          <p:cNvPr id="4" name="Content Placeholder 4">
            <a:extLst>
              <a:ext uri="{FF2B5EF4-FFF2-40B4-BE49-F238E27FC236}">
                <a16:creationId xmlns:a16="http://schemas.microsoft.com/office/drawing/2014/main" id="{6EF0166D-DA08-46EE-B516-23EDB40786B7}"/>
              </a:ext>
            </a:extLst>
          </p:cNvPr>
          <p:cNvSpPr txBox="1">
            <a:spLocks/>
          </p:cNvSpPr>
          <p:nvPr/>
        </p:nvSpPr>
        <p:spPr>
          <a:xfrm>
            <a:off x="296094" y="1361008"/>
            <a:ext cx="3973526" cy="463822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t>Actions</a:t>
            </a:r>
          </a:p>
          <a:p>
            <a:pPr marL="285750" indent="-285750">
              <a:buFont typeface="Arial"/>
              <a:buChar char="•"/>
            </a:pPr>
            <a:r>
              <a:rPr lang="en-US" sz="1800" dirty="0" smtClean="0"/>
              <a:t>The </a:t>
            </a:r>
            <a:r>
              <a:rPr lang="en-US" sz="1800" dirty="0"/>
              <a:t>housing group has summarized a list of key housing issues that impact health for review by the H&amp;N WG.</a:t>
            </a:r>
          </a:p>
          <a:p>
            <a:pPr marL="285750" indent="-285750">
              <a:buFont typeface="Arial"/>
              <a:buChar char="•"/>
            </a:pPr>
            <a:endParaRPr lang="en-US" sz="1800" dirty="0"/>
          </a:p>
          <a:p>
            <a:pPr marL="285750" indent="-285750">
              <a:buFont typeface="Arial"/>
              <a:buChar char="•"/>
            </a:pPr>
            <a:r>
              <a:rPr lang="en-US" sz="1800" dirty="0"/>
              <a:t>As of September 6, the city partners provided information of the data sources available in their cities.</a:t>
            </a:r>
          </a:p>
          <a:p>
            <a:pPr marL="0" indent="0">
              <a:buNone/>
            </a:pPr>
            <a:endParaRPr lang="en-US" sz="1800" dirty="0" smtClean="0"/>
          </a:p>
          <a:p>
            <a:pPr marL="0" indent="0">
              <a:buNone/>
            </a:pPr>
            <a:r>
              <a:rPr lang="en-US" sz="1800" b="1" dirty="0" smtClean="0"/>
              <a:t>Ongoing</a:t>
            </a:r>
            <a:endParaRPr lang="en-US" sz="1800" b="1" dirty="0"/>
          </a:p>
          <a:p>
            <a:pPr marL="285750" indent="-285750">
              <a:buFont typeface="Arial"/>
              <a:buChar char="•"/>
            </a:pPr>
            <a:r>
              <a:rPr lang="en-US" sz="1800" dirty="0"/>
              <a:t>Help city partners to work with their data to create indices, match variables to key issues, which will help to provide guidance to city partners on next steps.</a:t>
            </a:r>
          </a:p>
          <a:p>
            <a:pPr lvl="2"/>
            <a:endParaRPr lang="en-US" sz="1800" dirty="0"/>
          </a:p>
          <a:p>
            <a:pPr marL="0" indent="0">
              <a:buNone/>
            </a:pPr>
            <a:endParaRPr lang="en-US" sz="1800" dirty="0"/>
          </a:p>
          <a:p>
            <a:pPr lvl="2"/>
            <a:endParaRPr lang="en-US" sz="1800" dirty="0"/>
          </a:p>
          <a:p>
            <a:pPr lvl="1"/>
            <a:endParaRPr lang="en-US" sz="1800" dirty="0"/>
          </a:p>
          <a:p>
            <a:pPr lvl="1"/>
            <a:endParaRPr lang="en-US" sz="1800" dirty="0"/>
          </a:p>
          <a:p>
            <a:pPr lvl="1"/>
            <a:endParaRPr lang="en-US" sz="1800" dirty="0"/>
          </a:p>
          <a:p>
            <a:pPr marL="0" indent="0">
              <a:buNone/>
            </a:pPr>
            <a:endParaRPr lang="en-GB" sz="1800" dirty="0"/>
          </a:p>
        </p:txBody>
      </p:sp>
      <p:sp>
        <p:nvSpPr>
          <p:cNvPr id="5" name="Content Placeholder 4">
            <a:extLst>
              <a:ext uri="{FF2B5EF4-FFF2-40B4-BE49-F238E27FC236}">
                <a16:creationId xmlns:a16="http://schemas.microsoft.com/office/drawing/2014/main" id="{6EF0166D-DA08-46EE-B516-23EDB40786B7}"/>
              </a:ext>
            </a:extLst>
          </p:cNvPr>
          <p:cNvSpPr txBox="1">
            <a:spLocks/>
          </p:cNvSpPr>
          <p:nvPr/>
        </p:nvSpPr>
        <p:spPr>
          <a:xfrm>
            <a:off x="5593808" y="1361009"/>
            <a:ext cx="3973526" cy="319889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t>Challenges</a:t>
            </a:r>
          </a:p>
          <a:p>
            <a:pPr marL="285750" indent="-285750">
              <a:buFont typeface="Arial"/>
              <a:buChar char="•"/>
            </a:pPr>
            <a:r>
              <a:rPr lang="en-US" sz="1800" dirty="0" smtClean="0"/>
              <a:t>Variability in the kinds of data from city partners</a:t>
            </a:r>
          </a:p>
          <a:p>
            <a:pPr marL="285750" indent="-285750">
              <a:buFont typeface="Arial"/>
              <a:buChar char="•"/>
            </a:pPr>
            <a:r>
              <a:rPr lang="en-US" sz="1800" dirty="0" smtClean="0"/>
              <a:t>Variability in the census responses</a:t>
            </a:r>
            <a:endParaRPr lang="en-US" sz="1800" dirty="0"/>
          </a:p>
          <a:p>
            <a:pPr marL="285750" indent="-285750">
              <a:buFont typeface="Arial"/>
              <a:buChar char="•"/>
            </a:pPr>
            <a:endParaRPr lang="en-US" dirty="0"/>
          </a:p>
          <a:p>
            <a:pPr lvl="2"/>
            <a:endParaRPr lang="en-US" dirty="0"/>
          </a:p>
          <a:p>
            <a:pPr marL="0" indent="0">
              <a:buNone/>
            </a:pPr>
            <a:endParaRPr lang="en-US" dirty="0"/>
          </a:p>
          <a:p>
            <a:pPr lvl="2"/>
            <a:endParaRPr lang="en-US" dirty="0"/>
          </a:p>
          <a:p>
            <a:pPr lvl="1"/>
            <a:endParaRPr lang="en-US" dirty="0"/>
          </a:p>
          <a:p>
            <a:pPr lvl="1"/>
            <a:endParaRPr lang="en-US" dirty="0"/>
          </a:p>
          <a:p>
            <a:pPr lvl="1"/>
            <a:endParaRPr lang="en-US" dirty="0"/>
          </a:p>
          <a:p>
            <a:pPr marL="0" indent="0">
              <a:buNone/>
            </a:pPr>
            <a:endParaRPr lang="en-GB" sz="2400" dirty="0"/>
          </a:p>
        </p:txBody>
      </p:sp>
    </p:spTree>
    <p:extLst>
      <p:ext uri="{BB962C8B-B14F-4D97-AF65-F5344CB8AC3E}">
        <p14:creationId xmlns:p14="http://schemas.microsoft.com/office/powerpoint/2010/main" val="3354694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document</a:t>
            </a:r>
            <a:endParaRPr lang="en-US" dirty="0"/>
          </a:p>
        </p:txBody>
      </p:sp>
      <p:pic>
        <p:nvPicPr>
          <p:cNvPr id="5" name="Picture 4" descr="Screenshot 2019-09-11 17.47.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671" y="755918"/>
            <a:ext cx="6935893" cy="5919894"/>
          </a:xfrm>
          <a:prstGeom prst="rect">
            <a:avLst/>
          </a:prstGeom>
          <a:ln w="19050">
            <a:solidFill>
              <a:schemeClr val="tx1"/>
            </a:solidFill>
          </a:ln>
        </p:spPr>
      </p:pic>
      <p:sp>
        <p:nvSpPr>
          <p:cNvPr id="6" name="Rectangle 5"/>
          <p:cNvSpPr/>
          <p:nvPr/>
        </p:nvSpPr>
        <p:spPr>
          <a:xfrm>
            <a:off x="67733" y="1333269"/>
            <a:ext cx="3429000" cy="1754327"/>
          </a:xfrm>
          <a:prstGeom prst="rect">
            <a:avLst/>
          </a:prstGeom>
        </p:spPr>
        <p:txBody>
          <a:bodyPr wrap="square">
            <a:spAutoFit/>
          </a:bodyPr>
          <a:lstStyle/>
          <a:p>
            <a:r>
              <a:rPr lang="en-US" dirty="0">
                <a:hlinkClick r:id="rId3"/>
              </a:rPr>
              <a:t>https://docs.google.com/spreadsheets/d/1Za95cno-q1xVQI62nmZIOXTOr8UNB2WafRjW3D_Zz-A/edit?usp=</a:t>
            </a:r>
            <a:r>
              <a:rPr lang="en-US" dirty="0" smtClean="0">
                <a:hlinkClick r:id="rId3"/>
              </a:rPr>
              <a:t>sharing</a:t>
            </a:r>
            <a:endParaRPr lang="en-US" dirty="0" smtClean="0"/>
          </a:p>
          <a:p>
            <a:endParaRPr lang="en-US" dirty="0"/>
          </a:p>
        </p:txBody>
      </p:sp>
      <p:sp>
        <p:nvSpPr>
          <p:cNvPr id="7" name="Rectangle 6"/>
          <p:cNvSpPr/>
          <p:nvPr/>
        </p:nvSpPr>
        <p:spPr>
          <a:xfrm>
            <a:off x="4425244" y="6340969"/>
            <a:ext cx="874889" cy="39511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9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4.81481E-6 L 0.40052 -4.81481E-6 " pathEditMode="relative" rAng="0" ptsTypes="AA">
                                      <p:cBhvr>
                                        <p:cTn id="6" dur="3000" fill="hold"/>
                                        <p:tgtEl>
                                          <p:spTgt spid="7"/>
                                        </p:tgtEl>
                                        <p:attrNameLst>
                                          <p:attrName>ppt_x</p:attrName>
                                          <p:attrName>ppt_y</p:attrName>
                                        </p:attrNameLst>
                                      </p:cBhvr>
                                      <p:rCtr x="200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Accra</a:t>
            </a:r>
            <a:endParaRPr lang="en-US" dirty="0"/>
          </a:p>
        </p:txBody>
      </p:sp>
      <p:pic>
        <p:nvPicPr>
          <p:cNvPr id="7" name="Picture 6" descr="Screenshot 2019-09-11 18.01.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133" y="0"/>
            <a:ext cx="8371867" cy="6858000"/>
          </a:xfrm>
          <a:prstGeom prst="rect">
            <a:avLst/>
          </a:prstGeom>
        </p:spPr>
      </p:pic>
    </p:spTree>
    <p:extLst>
      <p:ext uri="{BB962C8B-B14F-4D97-AF65-F5344CB8AC3E}">
        <p14:creationId xmlns:p14="http://schemas.microsoft.com/office/powerpoint/2010/main" val="272523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Beijing</a:t>
            </a:r>
            <a:endParaRPr lang="en-US" dirty="0"/>
          </a:p>
        </p:txBody>
      </p:sp>
      <p:pic>
        <p:nvPicPr>
          <p:cNvPr id="3" name="Picture 2" descr="Screenshot 2019-09-11 17.51.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042" y="0"/>
            <a:ext cx="9437958" cy="6857999"/>
          </a:xfrm>
          <a:prstGeom prst="rect">
            <a:avLst/>
          </a:prstGeom>
        </p:spPr>
      </p:pic>
    </p:spTree>
    <p:extLst>
      <p:ext uri="{BB962C8B-B14F-4D97-AF65-F5344CB8AC3E}">
        <p14:creationId xmlns:p14="http://schemas.microsoft.com/office/powerpoint/2010/main" val="356482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Dhaka</a:t>
            </a:r>
            <a:endParaRPr lang="en-US" dirty="0"/>
          </a:p>
        </p:txBody>
      </p:sp>
      <p:pic>
        <p:nvPicPr>
          <p:cNvPr id="5" name="Picture 4" descr="Screenshot 2019-09-11 18.06.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 y="832555"/>
            <a:ext cx="6085548" cy="4628445"/>
          </a:xfrm>
          <a:prstGeom prst="rect">
            <a:avLst/>
          </a:prstGeom>
        </p:spPr>
      </p:pic>
      <p:pic>
        <p:nvPicPr>
          <p:cNvPr id="6" name="Picture 5" descr="Screenshot 2019-09-11 18.07.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910" y="2102473"/>
            <a:ext cx="6553057" cy="4741413"/>
          </a:xfrm>
          <a:prstGeom prst="rect">
            <a:avLst/>
          </a:prstGeom>
        </p:spPr>
      </p:pic>
    </p:spTree>
    <p:extLst>
      <p:ext uri="{BB962C8B-B14F-4D97-AF65-F5344CB8AC3E}">
        <p14:creationId xmlns:p14="http://schemas.microsoft.com/office/powerpoint/2010/main" val="3939306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a:t>
            </a:r>
            <a:endParaRPr lang="en-US" dirty="0"/>
          </a:p>
        </p:txBody>
      </p:sp>
      <p:pic>
        <p:nvPicPr>
          <p:cNvPr id="4" name="Picture 3" descr="Screenshot 2019-09-11 18.09.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264" y="0"/>
            <a:ext cx="8491736" cy="6858000"/>
          </a:xfrm>
          <a:prstGeom prst="rect">
            <a:avLst/>
          </a:prstGeom>
        </p:spPr>
      </p:pic>
    </p:spTree>
    <p:extLst>
      <p:ext uri="{BB962C8B-B14F-4D97-AF65-F5344CB8AC3E}">
        <p14:creationId xmlns:p14="http://schemas.microsoft.com/office/powerpoint/2010/main" val="1083066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1727</TotalTime>
  <Words>3991</Words>
  <Application>Microsoft Office PowerPoint</Application>
  <PresentationFormat>Widescreen</PresentationFormat>
  <Paragraphs>745</Paragraphs>
  <Slides>25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微软雅黑</vt:lpstr>
      <vt:lpstr>Arial</vt:lpstr>
      <vt:lpstr>Calibri</vt:lpstr>
      <vt:lpstr>等线</vt:lpstr>
      <vt:lpstr>Gill Sans Light</vt:lpstr>
      <vt:lpstr>Mangal</vt:lpstr>
      <vt:lpstr>黑体</vt:lpstr>
      <vt:lpstr>Times New Roman</vt:lpstr>
      <vt:lpstr>Office Theme</vt:lpstr>
      <vt:lpstr>HOUSING AND NEIGHBORHOOD WORKING GROUP</vt:lpstr>
      <vt:lpstr>Operationalizing data into a Housing  and Health index </vt:lpstr>
      <vt:lpstr>HOUSING AND NEIGHBORHOOD WORKING GROUP</vt:lpstr>
      <vt:lpstr>Assessment of data sources</vt:lpstr>
      <vt:lpstr>Master document</vt:lpstr>
      <vt:lpstr>Accra</vt:lpstr>
      <vt:lpstr>Beijing</vt:lpstr>
      <vt:lpstr>Dhaka</vt:lpstr>
      <vt:lpstr>London</vt:lpstr>
      <vt:lpstr>Vancouver</vt:lpstr>
      <vt:lpstr>Overview</vt:lpstr>
      <vt:lpstr>Overview</vt:lpstr>
      <vt:lpstr>Matching Variables to Health Outcomes   </vt:lpstr>
      <vt:lpstr>Approaches / philosophy</vt:lpstr>
      <vt:lpstr>PowerPoint Presentation</vt:lpstr>
      <vt:lpstr>Housing Quality Standards review</vt:lpstr>
      <vt:lpstr>PowerPoint Presentation</vt:lpstr>
      <vt:lpstr>Creation of Housing and Health Index</vt:lpstr>
      <vt:lpstr>Preliminary Housing and Health Index Process based on Accra data</vt:lpstr>
      <vt:lpstr>PowerPoint Presentation</vt:lpstr>
      <vt:lpstr>PowerPoint Presentation</vt:lpstr>
      <vt:lpstr>PowerPoint Presentation</vt:lpstr>
      <vt:lpstr>Next steps</vt:lpstr>
      <vt:lpstr>PowerPoint Presentation</vt:lpstr>
      <vt:lpstr>Historical example of housing quality assessment (1940s) used for post war housing program in US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AND NEIGHBORHOOD WORKING GROUP</dc:title>
  <dc:subject/>
  <dc:creator>Adamkiewicz, Gary</dc:creator>
  <cp:keywords/>
  <dc:description/>
  <cp:lastModifiedBy>Adamkiewicz, Gary</cp:lastModifiedBy>
  <cp:revision>127</cp:revision>
  <dcterms:created xsi:type="dcterms:W3CDTF">2019-07-10T15:38:54Z</dcterms:created>
  <dcterms:modified xsi:type="dcterms:W3CDTF">2019-09-12T14:06:09Z</dcterms:modified>
  <cp:category/>
</cp:coreProperties>
</file>