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84" r:id="rId5"/>
    <p:sldId id="285" r:id="rId6"/>
    <p:sldId id="286" r:id="rId7"/>
    <p:sldId id="287" r:id="rId8"/>
    <p:sldId id="288" r:id="rId9"/>
    <p:sldId id="291" r:id="rId10"/>
    <p:sldId id="289"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a" initials="C" lastIdx="1" clrIdx="0">
    <p:extLst>
      <p:ext uri="{19B8F6BF-5375-455C-9EA6-DF929625EA0E}">
        <p15:presenceInfo xmlns:p15="http://schemas.microsoft.com/office/powerpoint/2012/main" userId="S::k1508344@kcl.ac.uk::0fac49dd-5a86-4b91-ad81-1c97378e22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64FC1-8C46-4A0D-9381-85791F2FE1CA}" v="1" dt="2020-07-02T13:42:01.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5805" autoAdjust="0"/>
  </p:normalViewPr>
  <p:slideViewPr>
    <p:cSldViewPr snapToGrid="0">
      <p:cViewPr varScale="1">
        <p:scale>
          <a:sx n="71" d="100"/>
          <a:sy n="71" d="100"/>
        </p:scale>
        <p:origin x="1974" y="72"/>
      </p:cViewPr>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ia, Camilla" userId="0fac49dd-5a86-4b91-ad81-1c97378e2202" providerId="ADAL" clId="{40564FC1-8C46-4A0D-9381-85791F2FE1CA}"/>
    <pc:docChg chg="custSel modSld">
      <pc:chgData name="Audia, Camilla" userId="0fac49dd-5a86-4b91-ad81-1c97378e2202" providerId="ADAL" clId="{40564FC1-8C46-4A0D-9381-85791F2FE1CA}" dt="2020-07-02T13:42:00.394" v="13" actId="20577"/>
      <pc:docMkLst>
        <pc:docMk/>
      </pc:docMkLst>
      <pc:sldChg chg="modNotes">
        <pc:chgData name="Audia, Camilla" userId="0fac49dd-5a86-4b91-ad81-1c97378e2202" providerId="ADAL" clId="{40564FC1-8C46-4A0D-9381-85791F2FE1CA}" dt="2020-07-02T13:41:49.383" v="1" actId="368"/>
        <pc:sldMkLst>
          <pc:docMk/>
          <pc:sldMk cId="131235731" sldId="285"/>
        </pc:sldMkLst>
      </pc:sldChg>
      <pc:sldChg chg="modNotes">
        <pc:chgData name="Audia, Camilla" userId="0fac49dd-5a86-4b91-ad81-1c97378e2202" providerId="ADAL" clId="{40564FC1-8C46-4A0D-9381-85791F2FE1CA}" dt="2020-07-02T13:41:49.386" v="3" actId="368"/>
        <pc:sldMkLst>
          <pc:docMk/>
          <pc:sldMk cId="25731921" sldId="286"/>
        </pc:sldMkLst>
      </pc:sldChg>
      <pc:sldChg chg="modNotes">
        <pc:chgData name="Audia, Camilla" userId="0fac49dd-5a86-4b91-ad81-1c97378e2202" providerId="ADAL" clId="{40564FC1-8C46-4A0D-9381-85791F2FE1CA}" dt="2020-07-02T13:41:49.390" v="5" actId="368"/>
        <pc:sldMkLst>
          <pc:docMk/>
          <pc:sldMk cId="1536199711" sldId="287"/>
        </pc:sldMkLst>
      </pc:sldChg>
      <pc:sldChg chg="modNotes">
        <pc:chgData name="Audia, Camilla" userId="0fac49dd-5a86-4b91-ad81-1c97378e2202" providerId="ADAL" clId="{40564FC1-8C46-4A0D-9381-85791F2FE1CA}" dt="2020-07-02T13:41:49.393" v="7" actId="368"/>
        <pc:sldMkLst>
          <pc:docMk/>
          <pc:sldMk cId="1191762505" sldId="288"/>
        </pc:sldMkLst>
      </pc:sldChg>
      <pc:sldChg chg="modNotes">
        <pc:chgData name="Audia, Camilla" userId="0fac49dd-5a86-4b91-ad81-1c97378e2202" providerId="ADAL" clId="{40564FC1-8C46-4A0D-9381-85791F2FE1CA}" dt="2020-07-02T13:41:49.399" v="11" actId="368"/>
        <pc:sldMkLst>
          <pc:docMk/>
          <pc:sldMk cId="802144899" sldId="289"/>
        </pc:sldMkLst>
      </pc:sldChg>
      <pc:sldChg chg="modSp mod">
        <pc:chgData name="Audia, Camilla" userId="0fac49dd-5a86-4b91-ad81-1c97378e2202" providerId="ADAL" clId="{40564FC1-8C46-4A0D-9381-85791F2FE1CA}" dt="2020-07-02T13:42:00.394" v="13" actId="20577"/>
        <pc:sldMkLst>
          <pc:docMk/>
          <pc:sldMk cId="2549963727" sldId="290"/>
        </pc:sldMkLst>
        <pc:spChg chg="mod">
          <ac:chgData name="Audia, Camilla" userId="0fac49dd-5a86-4b91-ad81-1c97378e2202" providerId="ADAL" clId="{40564FC1-8C46-4A0D-9381-85791F2FE1CA}" dt="2020-07-02T13:42:00.394" v="13" actId="20577"/>
          <ac:spMkLst>
            <pc:docMk/>
            <pc:sldMk cId="2549963727" sldId="290"/>
            <ac:spMk id="5" creationId="{4E5B7295-FC87-4776-B4D6-8269DBEF7A48}"/>
          </ac:spMkLst>
        </pc:spChg>
      </pc:sldChg>
      <pc:sldChg chg="modNotes">
        <pc:chgData name="Audia, Camilla" userId="0fac49dd-5a86-4b91-ad81-1c97378e2202" providerId="ADAL" clId="{40564FC1-8C46-4A0D-9381-85791F2FE1CA}" dt="2020-07-02T13:41:49.396" v="9" actId="368"/>
        <pc:sldMkLst>
          <pc:docMk/>
          <pc:sldMk cId="295304279" sldId="291"/>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19T16:39:09.051"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8346F-33FB-4935-8C32-A3C103D17E79}" type="datetimeFigureOut">
              <a:rPr lang="en-GB" smtClean="0"/>
              <a:t>02/07/2020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46D16-9F94-4EEC-80CC-A0E72E51B2FA}" type="slidenum">
              <a:rPr lang="en-GB" smtClean="0"/>
              <a:t>‹#›</a:t>
            </a:fld>
            <a:endParaRPr lang="en-GB"/>
          </a:p>
        </p:txBody>
      </p:sp>
    </p:spTree>
    <p:extLst>
      <p:ext uri="{BB962C8B-B14F-4D97-AF65-F5344CB8AC3E}">
        <p14:creationId xmlns:p14="http://schemas.microsoft.com/office/powerpoint/2010/main" val="499420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2</a:t>
            </a:fld>
            <a:endParaRPr lang="en-GB"/>
          </a:p>
        </p:txBody>
      </p:sp>
    </p:spTree>
    <p:extLst>
      <p:ext uri="{BB962C8B-B14F-4D97-AF65-F5344CB8AC3E}">
        <p14:creationId xmlns:p14="http://schemas.microsoft.com/office/powerpoint/2010/main" val="14604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3</a:t>
            </a:fld>
            <a:endParaRPr lang="en-GB"/>
          </a:p>
        </p:txBody>
      </p:sp>
    </p:spTree>
    <p:extLst>
      <p:ext uri="{BB962C8B-B14F-4D97-AF65-F5344CB8AC3E}">
        <p14:creationId xmlns:p14="http://schemas.microsoft.com/office/powerpoint/2010/main" val="198958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4</a:t>
            </a:fld>
            <a:endParaRPr lang="en-GB"/>
          </a:p>
        </p:txBody>
      </p:sp>
    </p:spTree>
    <p:extLst>
      <p:ext uri="{BB962C8B-B14F-4D97-AF65-F5344CB8AC3E}">
        <p14:creationId xmlns:p14="http://schemas.microsoft.com/office/powerpoint/2010/main" val="2403952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5</a:t>
            </a:fld>
            <a:endParaRPr lang="en-GB"/>
          </a:p>
        </p:txBody>
      </p:sp>
    </p:spTree>
    <p:extLst>
      <p:ext uri="{BB962C8B-B14F-4D97-AF65-F5344CB8AC3E}">
        <p14:creationId xmlns:p14="http://schemas.microsoft.com/office/powerpoint/2010/main" val="259078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6</a:t>
            </a:fld>
            <a:endParaRPr lang="en-GB"/>
          </a:p>
        </p:txBody>
      </p:sp>
    </p:spTree>
    <p:extLst>
      <p:ext uri="{BB962C8B-B14F-4D97-AF65-F5344CB8AC3E}">
        <p14:creationId xmlns:p14="http://schemas.microsoft.com/office/powerpoint/2010/main" val="387454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B1D46D16-9F94-4EEC-80CC-A0E72E51B2FA}" type="slidenum">
              <a:rPr lang="en-GB" smtClean="0"/>
              <a:t>7</a:t>
            </a:fld>
            <a:endParaRPr lang="en-GB"/>
          </a:p>
        </p:txBody>
      </p:sp>
    </p:spTree>
    <p:extLst>
      <p:ext uri="{BB962C8B-B14F-4D97-AF65-F5344CB8AC3E}">
        <p14:creationId xmlns:p14="http://schemas.microsoft.com/office/powerpoint/2010/main" val="1679614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9AA7-E0E9-45A9-9C17-482B70583376}"/>
              </a:ext>
            </a:extLst>
          </p:cNvPr>
          <p:cNvSpPr>
            <a:spLocks noGrp="1"/>
          </p:cNvSpPr>
          <p:nvPr>
            <p:ph type="ctrTitle"/>
          </p:nvPr>
        </p:nvSpPr>
        <p:spPr>
          <a:xfrm>
            <a:off x="1524000" y="813753"/>
            <a:ext cx="9144000" cy="2387600"/>
          </a:xfrm>
        </p:spPr>
        <p:txBody>
          <a:bodyPr anchor="b">
            <a:normAutofit/>
          </a:bodyPr>
          <a:lstStyle>
            <a:lvl1pPr algn="ctr">
              <a:defRPr sz="4000">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802E446-6C6A-48A9-954B-57A6A4755288}"/>
              </a:ext>
            </a:extLst>
          </p:cNvPr>
          <p:cNvSpPr>
            <a:spLocks noGrp="1"/>
          </p:cNvSpPr>
          <p:nvPr>
            <p:ph type="subTitle" idx="1"/>
          </p:nvPr>
        </p:nvSpPr>
        <p:spPr>
          <a:xfrm>
            <a:off x="1524000" y="3350578"/>
            <a:ext cx="9144000" cy="741362"/>
          </a:xfrm>
        </p:spPr>
        <p:txBody>
          <a:bodyPr>
            <a:normAutofit/>
          </a:bodyPr>
          <a:lstStyle>
            <a:lvl1pPr marL="0" indent="0" algn="ctr">
              <a:buNone/>
              <a:defRPr sz="2600">
                <a:solidFill>
                  <a:srgbClr val="0070C0"/>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a:extLst>
              <a:ext uri="{FF2B5EF4-FFF2-40B4-BE49-F238E27FC236}">
                <a16:creationId xmlns:a16="http://schemas.microsoft.com/office/drawing/2014/main" id="{14E0C198-0E0A-4B25-AF28-83242A6DBD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3194" y="3389615"/>
            <a:ext cx="3165894" cy="3165894"/>
          </a:xfrm>
          <a:prstGeom prst="rect">
            <a:avLst/>
          </a:prstGeom>
        </p:spPr>
      </p:pic>
      <p:sp>
        <p:nvSpPr>
          <p:cNvPr id="10" name="TextBox 9">
            <a:extLst>
              <a:ext uri="{FF2B5EF4-FFF2-40B4-BE49-F238E27FC236}">
                <a16:creationId xmlns:a16="http://schemas.microsoft.com/office/drawing/2014/main" id="{1B418D2E-E6D3-4B32-85FE-0B1F5B3307B0}"/>
              </a:ext>
            </a:extLst>
          </p:cNvPr>
          <p:cNvSpPr txBox="1"/>
          <p:nvPr userDrawn="1"/>
        </p:nvSpPr>
        <p:spPr>
          <a:xfrm>
            <a:off x="8610600" y="6384059"/>
            <a:ext cx="3324217" cy="432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www.equitablehealthycities.org</a:t>
            </a:r>
          </a:p>
          <a:p>
            <a:endParaRPr lang="en-GB" dirty="0"/>
          </a:p>
        </p:txBody>
      </p:sp>
      <p:sp>
        <p:nvSpPr>
          <p:cNvPr id="5" name="Text Placeholder 4">
            <a:extLst>
              <a:ext uri="{FF2B5EF4-FFF2-40B4-BE49-F238E27FC236}">
                <a16:creationId xmlns:a16="http://schemas.microsoft.com/office/drawing/2014/main" id="{9796D2AE-10FA-4A7D-B403-8F7A219D92D2}"/>
              </a:ext>
            </a:extLst>
          </p:cNvPr>
          <p:cNvSpPr>
            <a:spLocks noGrp="1"/>
          </p:cNvSpPr>
          <p:nvPr>
            <p:ph type="body" sz="quarter" idx="10" hasCustomPrompt="1"/>
          </p:nvPr>
        </p:nvSpPr>
        <p:spPr>
          <a:xfrm>
            <a:off x="1524000" y="4929188"/>
            <a:ext cx="1942407" cy="1346200"/>
          </a:xfrm>
        </p:spPr>
        <p:txBody>
          <a:bodyPr>
            <a:normAutofit/>
          </a:bodyPr>
          <a:lstStyle>
            <a:lvl1pPr marL="0" indent="0">
              <a:buNone/>
              <a:defRPr sz="2400"/>
            </a:lvl1pPr>
          </a:lstStyle>
          <a:p>
            <a:pPr lvl="0"/>
            <a:r>
              <a:rPr lang="en-US" dirty="0"/>
              <a:t>Name Position Institution</a:t>
            </a:r>
            <a:endParaRPr lang="en-GB" dirty="0"/>
          </a:p>
        </p:txBody>
      </p:sp>
    </p:spTree>
    <p:extLst>
      <p:ext uri="{BB962C8B-B14F-4D97-AF65-F5344CB8AC3E}">
        <p14:creationId xmlns:p14="http://schemas.microsoft.com/office/powerpoint/2010/main" val="5719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E89E-601A-4C64-A9CF-0AB9C7257A1D}"/>
              </a:ext>
            </a:extLst>
          </p:cNvPr>
          <p:cNvSpPr>
            <a:spLocks noGrp="1"/>
          </p:cNvSpPr>
          <p:nvPr>
            <p:ph type="title"/>
          </p:nvPr>
        </p:nvSpPr>
        <p:spPr>
          <a:xfrm>
            <a:off x="296091" y="95146"/>
            <a:ext cx="11057709" cy="1325563"/>
          </a:xfrm>
        </p:spPr>
        <p:txBody>
          <a:bodyPr>
            <a:normAutofit/>
          </a:bodyPr>
          <a:lstStyle>
            <a:lvl1pPr>
              <a:defRPr sz="3200">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E578C40-829D-49B8-9EBE-8678470DCD63}"/>
              </a:ext>
            </a:extLst>
          </p:cNvPr>
          <p:cNvSpPr>
            <a:spLocks noGrp="1"/>
          </p:cNvSpPr>
          <p:nvPr>
            <p:ph idx="1"/>
          </p:nvPr>
        </p:nvSpPr>
        <p:spPr>
          <a:xfrm>
            <a:off x="296091" y="1729826"/>
            <a:ext cx="11057709" cy="491481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a:extLst>
              <a:ext uri="{FF2B5EF4-FFF2-40B4-BE49-F238E27FC236}">
                <a16:creationId xmlns:a16="http://schemas.microsoft.com/office/drawing/2014/main" id="{214D9F06-BDB8-4013-AD68-B3BC04E28D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992" y="5287992"/>
            <a:ext cx="1570008" cy="1570008"/>
          </a:xfrm>
          <a:prstGeom prst="rect">
            <a:avLst/>
          </a:prstGeom>
        </p:spPr>
      </p:pic>
      <p:grpSp>
        <p:nvGrpSpPr>
          <p:cNvPr id="23" name="Group 22">
            <a:extLst>
              <a:ext uri="{FF2B5EF4-FFF2-40B4-BE49-F238E27FC236}">
                <a16:creationId xmlns:a16="http://schemas.microsoft.com/office/drawing/2014/main" id="{3D875BBB-67D2-4FC0-88D3-E58C7F921592}"/>
              </a:ext>
            </a:extLst>
          </p:cNvPr>
          <p:cNvGrpSpPr/>
          <p:nvPr userDrawn="1"/>
        </p:nvGrpSpPr>
        <p:grpSpPr>
          <a:xfrm>
            <a:off x="750" y="1534203"/>
            <a:ext cx="12183240" cy="72000"/>
            <a:chOff x="0" y="800100"/>
            <a:chExt cx="12183240" cy="72000"/>
          </a:xfrm>
        </p:grpSpPr>
        <p:sp>
          <p:nvSpPr>
            <p:cNvPr id="24" name="Rectangle 23">
              <a:extLst>
                <a:ext uri="{FF2B5EF4-FFF2-40B4-BE49-F238E27FC236}">
                  <a16:creationId xmlns:a16="http://schemas.microsoft.com/office/drawing/2014/main" id="{7BFB376B-820C-4946-8A66-C0A8E999F647}"/>
                </a:ext>
              </a:extLst>
            </p:cNvPr>
            <p:cNvSpPr/>
            <p:nvPr/>
          </p:nvSpPr>
          <p:spPr>
            <a:xfrm>
              <a:off x="0" y="800100"/>
              <a:ext cx="3088800" cy="72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6593B06-A725-4370-BA6F-483C1B685916}"/>
                </a:ext>
              </a:extLst>
            </p:cNvPr>
            <p:cNvSpPr/>
            <p:nvPr/>
          </p:nvSpPr>
          <p:spPr>
            <a:xfrm>
              <a:off x="3078480" y="800100"/>
              <a:ext cx="3060000" cy="720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99EE5EA-5434-4386-ADB8-092563982941}"/>
                </a:ext>
              </a:extLst>
            </p:cNvPr>
            <p:cNvSpPr/>
            <p:nvPr/>
          </p:nvSpPr>
          <p:spPr>
            <a:xfrm>
              <a:off x="6126480" y="800100"/>
              <a:ext cx="3060000" cy="7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B8D2A09-D44A-42B7-AA8B-6C76DE4A3288}"/>
                </a:ext>
              </a:extLst>
            </p:cNvPr>
            <p:cNvSpPr/>
            <p:nvPr/>
          </p:nvSpPr>
          <p:spPr>
            <a:xfrm>
              <a:off x="9159240" y="800100"/>
              <a:ext cx="3024000" cy="72000"/>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677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6E564-004E-4086-9ABB-EB171EE467A2}"/>
              </a:ext>
            </a:extLst>
          </p:cNvPr>
          <p:cNvSpPr>
            <a:spLocks noGrp="1"/>
          </p:cNvSpPr>
          <p:nvPr>
            <p:ph sz="half" idx="1"/>
          </p:nvPr>
        </p:nvSpPr>
        <p:spPr>
          <a:xfrm>
            <a:off x="296090" y="1814136"/>
            <a:ext cx="5331625" cy="4743417"/>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CBC8CED9-549C-4337-92AE-EC19DEB1AC8B}"/>
              </a:ext>
            </a:extLst>
          </p:cNvPr>
          <p:cNvSpPr>
            <a:spLocks noGrp="1"/>
          </p:cNvSpPr>
          <p:nvPr>
            <p:ph sz="half" idx="2"/>
          </p:nvPr>
        </p:nvSpPr>
        <p:spPr>
          <a:xfrm>
            <a:off x="5951913" y="1825625"/>
            <a:ext cx="5401887" cy="4731928"/>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a:extLst>
              <a:ext uri="{FF2B5EF4-FFF2-40B4-BE49-F238E27FC236}">
                <a16:creationId xmlns:a16="http://schemas.microsoft.com/office/drawing/2014/main" id="{B4C8AC78-0643-453B-BC64-57FF585AEC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992" y="5287992"/>
            <a:ext cx="1570008" cy="1570008"/>
          </a:xfrm>
          <a:prstGeom prst="rect">
            <a:avLst/>
          </a:prstGeom>
        </p:spPr>
      </p:pic>
      <p:sp>
        <p:nvSpPr>
          <p:cNvPr id="19" name="Title 1">
            <a:extLst>
              <a:ext uri="{FF2B5EF4-FFF2-40B4-BE49-F238E27FC236}">
                <a16:creationId xmlns:a16="http://schemas.microsoft.com/office/drawing/2014/main" id="{6B2EA995-770A-4631-953F-4A8AE654E736}"/>
              </a:ext>
            </a:extLst>
          </p:cNvPr>
          <p:cNvSpPr>
            <a:spLocks noGrp="1"/>
          </p:cNvSpPr>
          <p:nvPr>
            <p:ph type="title"/>
          </p:nvPr>
        </p:nvSpPr>
        <p:spPr>
          <a:xfrm>
            <a:off x="296091" y="95146"/>
            <a:ext cx="11057709" cy="1325563"/>
          </a:xfrm>
        </p:spPr>
        <p:txBody>
          <a:bodyPr>
            <a:normAutofit/>
          </a:bodyPr>
          <a:lstStyle>
            <a:lvl1pPr>
              <a:defRPr sz="3200">
                <a:latin typeface="+mn-lt"/>
              </a:defRPr>
            </a:lvl1pPr>
          </a:lstStyle>
          <a:p>
            <a:r>
              <a:rPr lang="en-US" dirty="0"/>
              <a:t>Click to edit Master title style</a:t>
            </a:r>
            <a:endParaRPr lang="en-GB" dirty="0"/>
          </a:p>
        </p:txBody>
      </p:sp>
      <p:grpSp>
        <p:nvGrpSpPr>
          <p:cNvPr id="20" name="Group 19">
            <a:extLst>
              <a:ext uri="{FF2B5EF4-FFF2-40B4-BE49-F238E27FC236}">
                <a16:creationId xmlns:a16="http://schemas.microsoft.com/office/drawing/2014/main" id="{30AD9662-051D-43D5-A843-2540CAF6F6B2}"/>
              </a:ext>
            </a:extLst>
          </p:cNvPr>
          <p:cNvGrpSpPr/>
          <p:nvPr userDrawn="1"/>
        </p:nvGrpSpPr>
        <p:grpSpPr>
          <a:xfrm>
            <a:off x="750" y="1534203"/>
            <a:ext cx="12183240" cy="72000"/>
            <a:chOff x="0" y="800100"/>
            <a:chExt cx="12183240" cy="72000"/>
          </a:xfrm>
        </p:grpSpPr>
        <p:sp>
          <p:nvSpPr>
            <p:cNvPr id="21" name="Rectangle 20">
              <a:extLst>
                <a:ext uri="{FF2B5EF4-FFF2-40B4-BE49-F238E27FC236}">
                  <a16:creationId xmlns:a16="http://schemas.microsoft.com/office/drawing/2014/main" id="{379B74F4-6D2D-40A3-8ABD-151D812785B8}"/>
                </a:ext>
              </a:extLst>
            </p:cNvPr>
            <p:cNvSpPr/>
            <p:nvPr/>
          </p:nvSpPr>
          <p:spPr>
            <a:xfrm>
              <a:off x="0" y="800100"/>
              <a:ext cx="3088800" cy="720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F5CBF93-D891-4FBE-A50E-DE89B39BB349}"/>
                </a:ext>
              </a:extLst>
            </p:cNvPr>
            <p:cNvSpPr/>
            <p:nvPr/>
          </p:nvSpPr>
          <p:spPr>
            <a:xfrm>
              <a:off x="3078480" y="800100"/>
              <a:ext cx="3060000" cy="72000"/>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1E7F04FF-76F5-40A0-ADA8-7132541251E3}"/>
                </a:ext>
              </a:extLst>
            </p:cNvPr>
            <p:cNvSpPr/>
            <p:nvPr/>
          </p:nvSpPr>
          <p:spPr>
            <a:xfrm>
              <a:off x="6126480" y="800100"/>
              <a:ext cx="3060000" cy="7200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F8E45C1-4AFD-46AA-B101-0B399BEE2550}"/>
                </a:ext>
              </a:extLst>
            </p:cNvPr>
            <p:cNvSpPr/>
            <p:nvPr/>
          </p:nvSpPr>
          <p:spPr>
            <a:xfrm>
              <a:off x="9159240" y="800100"/>
              <a:ext cx="3024000" cy="72000"/>
            </a:xfrm>
            <a:prstGeom prst="rect">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5147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9B50D6-6BC1-4EF1-A5E2-F0DD350C82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1992" y="5287992"/>
            <a:ext cx="1570008" cy="1570008"/>
          </a:xfrm>
          <a:prstGeom prst="rect">
            <a:avLst/>
          </a:prstGeom>
        </p:spPr>
      </p:pic>
    </p:spTree>
    <p:extLst>
      <p:ext uri="{BB962C8B-B14F-4D97-AF65-F5344CB8AC3E}">
        <p14:creationId xmlns:p14="http://schemas.microsoft.com/office/powerpoint/2010/main" val="3627609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FA959-ED53-48FE-887C-1167D3706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87D6D61-CA3F-4AC2-909E-56BB8EC13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87AF1D2-F3C1-4D44-BD86-502EC7306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DEC87-49E6-4141-ACE2-C0D15D5D1208}" type="datetimeFigureOut">
              <a:rPr lang="en-GB" smtClean="0"/>
              <a:t>02/07/2020</a:t>
            </a:fld>
            <a:endParaRPr lang="en-GB"/>
          </a:p>
        </p:txBody>
      </p:sp>
      <p:sp>
        <p:nvSpPr>
          <p:cNvPr id="5" name="Footer Placeholder 4">
            <a:extLst>
              <a:ext uri="{FF2B5EF4-FFF2-40B4-BE49-F238E27FC236}">
                <a16:creationId xmlns:a16="http://schemas.microsoft.com/office/drawing/2014/main" id="{7FBDAD7F-0123-4A48-985B-AD21CBB1B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412246-8D5A-4BE0-A474-20B998889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&lt;#&gt;</a:t>
            </a:r>
          </a:p>
        </p:txBody>
      </p:sp>
    </p:spTree>
    <p:extLst>
      <p:ext uri="{BB962C8B-B14F-4D97-AF65-F5344CB8AC3E}">
        <p14:creationId xmlns:p14="http://schemas.microsoft.com/office/powerpoint/2010/main" val="547062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jpg"/><Relationship Id="rId15" Type="http://schemas.openxmlformats.org/officeDocument/2006/relationships/comments" Target="../comments/comment1.xml"/><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frans.berkhout@kcl.ac.uk" TargetMode="External"/><Relationship Id="rId2" Type="http://schemas.openxmlformats.org/officeDocument/2006/relationships/hyperlink" Target="mailto:camilla.audia@kcl.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D321-8240-46BA-9822-10C81F0DB9AD}"/>
              </a:ext>
            </a:extLst>
          </p:cNvPr>
          <p:cNvSpPr>
            <a:spLocks noGrp="1"/>
          </p:cNvSpPr>
          <p:nvPr>
            <p:ph type="ctrTitle"/>
          </p:nvPr>
        </p:nvSpPr>
        <p:spPr/>
        <p:txBody>
          <a:bodyPr/>
          <a:lstStyle/>
          <a:p>
            <a:r>
              <a:rPr lang="en-GB" dirty="0"/>
              <a:t>Social Media Scan : Accra housing on Twitter</a:t>
            </a:r>
          </a:p>
        </p:txBody>
      </p:sp>
      <p:sp>
        <p:nvSpPr>
          <p:cNvPr id="4" name="Subtitle 3">
            <a:extLst>
              <a:ext uri="{FF2B5EF4-FFF2-40B4-BE49-F238E27FC236}">
                <a16:creationId xmlns:a16="http://schemas.microsoft.com/office/drawing/2014/main" id="{2B341095-FCAD-48DC-8ED7-CB96EE972B2A}"/>
              </a:ext>
            </a:extLst>
          </p:cNvPr>
          <p:cNvSpPr>
            <a:spLocks noGrp="1"/>
          </p:cNvSpPr>
          <p:nvPr>
            <p:ph type="subTitle" idx="1"/>
          </p:nvPr>
        </p:nvSpPr>
        <p:spPr/>
        <p:txBody>
          <a:bodyPr/>
          <a:lstStyle/>
          <a:p>
            <a:r>
              <a:rPr lang="en-GB" dirty="0"/>
              <a:t>An overview and preliminary findings</a:t>
            </a:r>
          </a:p>
        </p:txBody>
      </p:sp>
      <p:sp>
        <p:nvSpPr>
          <p:cNvPr id="5" name="Text Placeholder 4">
            <a:extLst>
              <a:ext uri="{FF2B5EF4-FFF2-40B4-BE49-F238E27FC236}">
                <a16:creationId xmlns:a16="http://schemas.microsoft.com/office/drawing/2014/main" id="{893847CF-6C44-48C2-B7CC-B18761D7ADB8}"/>
              </a:ext>
            </a:extLst>
          </p:cNvPr>
          <p:cNvSpPr>
            <a:spLocks noGrp="1"/>
          </p:cNvSpPr>
          <p:nvPr>
            <p:ph type="body" sz="quarter" idx="10"/>
          </p:nvPr>
        </p:nvSpPr>
        <p:spPr>
          <a:xfrm>
            <a:off x="1524000" y="4929188"/>
            <a:ext cx="2362200" cy="1346200"/>
          </a:xfrm>
        </p:spPr>
        <p:txBody>
          <a:bodyPr>
            <a:normAutofit/>
          </a:bodyPr>
          <a:lstStyle/>
          <a:p>
            <a:r>
              <a:rPr lang="en-GB" dirty="0"/>
              <a:t>Camilla Audia</a:t>
            </a:r>
          </a:p>
          <a:p>
            <a:r>
              <a:rPr lang="en-GB" dirty="0"/>
              <a:t>Frans Berkhout</a:t>
            </a:r>
          </a:p>
        </p:txBody>
      </p:sp>
    </p:spTree>
    <p:extLst>
      <p:ext uri="{BB962C8B-B14F-4D97-AF65-F5344CB8AC3E}">
        <p14:creationId xmlns:p14="http://schemas.microsoft.com/office/powerpoint/2010/main" val="313944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3E37400-06FF-478A-9A7E-6C580AB5E635}"/>
              </a:ext>
            </a:extLst>
          </p:cNvPr>
          <p:cNvSpPr>
            <a:spLocks noGrp="1"/>
          </p:cNvSpPr>
          <p:nvPr>
            <p:ph sz="half" idx="1"/>
          </p:nvPr>
        </p:nvSpPr>
        <p:spPr/>
        <p:txBody>
          <a:bodyPr>
            <a:normAutofit fontScale="77500" lnSpcReduction="20000"/>
          </a:bodyPr>
          <a:lstStyle/>
          <a:p>
            <a:r>
              <a:rPr lang="en-GB" dirty="0"/>
              <a:t>Any co-production process is in fact limited in time and resources and taking place within an ongoing background of interactions</a:t>
            </a:r>
          </a:p>
          <a:p>
            <a:endParaRPr lang="en-GB" dirty="0"/>
          </a:p>
          <a:p>
            <a:r>
              <a:rPr lang="en-GB" dirty="0"/>
              <a:t>Pathways is very policy-focussed but co-production also aims to include voices from society</a:t>
            </a:r>
          </a:p>
          <a:p>
            <a:endParaRPr lang="en-GB" dirty="0"/>
          </a:p>
          <a:p>
            <a:r>
              <a:rPr lang="en-GB" dirty="0"/>
              <a:t>Twitter offers a way to get people’s insight from their profiles in contrast to traditional ways of obtaining information about perceptions (SSI, questionnaires…) as well as gauge attention towards specific topics including attitudes towards urban life</a:t>
            </a:r>
          </a:p>
        </p:txBody>
      </p:sp>
      <p:sp>
        <p:nvSpPr>
          <p:cNvPr id="5" name="Title 4">
            <a:extLst>
              <a:ext uri="{FF2B5EF4-FFF2-40B4-BE49-F238E27FC236}">
                <a16:creationId xmlns:a16="http://schemas.microsoft.com/office/drawing/2014/main" id="{105B794B-C4D0-4E38-BEB2-BB5760979655}"/>
              </a:ext>
            </a:extLst>
          </p:cNvPr>
          <p:cNvSpPr>
            <a:spLocks noGrp="1"/>
          </p:cNvSpPr>
          <p:nvPr>
            <p:ph type="title"/>
          </p:nvPr>
        </p:nvSpPr>
        <p:spPr/>
        <p:txBody>
          <a:bodyPr/>
          <a:lstStyle/>
          <a:p>
            <a:r>
              <a:rPr lang="en-GB" dirty="0"/>
              <a:t>Why?</a:t>
            </a:r>
          </a:p>
        </p:txBody>
      </p:sp>
      <p:grpSp>
        <p:nvGrpSpPr>
          <p:cNvPr id="44" name="Group 43">
            <a:extLst>
              <a:ext uri="{FF2B5EF4-FFF2-40B4-BE49-F238E27FC236}">
                <a16:creationId xmlns:a16="http://schemas.microsoft.com/office/drawing/2014/main" id="{E5682B1F-5B51-4FBA-9306-28C5FE7A49CB}"/>
              </a:ext>
            </a:extLst>
          </p:cNvPr>
          <p:cNvGrpSpPr/>
          <p:nvPr/>
        </p:nvGrpSpPr>
        <p:grpSpPr>
          <a:xfrm>
            <a:off x="5415370" y="9525"/>
            <a:ext cx="6294952" cy="3257007"/>
            <a:chOff x="787791" y="386503"/>
            <a:chExt cx="11519805" cy="5960345"/>
          </a:xfrm>
        </p:grpSpPr>
        <p:grpSp>
          <p:nvGrpSpPr>
            <p:cNvPr id="45" name="Group 44">
              <a:extLst>
                <a:ext uri="{FF2B5EF4-FFF2-40B4-BE49-F238E27FC236}">
                  <a16:creationId xmlns:a16="http://schemas.microsoft.com/office/drawing/2014/main" id="{8F953850-A03D-4B72-A707-EBE76609F79E}"/>
                </a:ext>
              </a:extLst>
            </p:cNvPr>
            <p:cNvGrpSpPr/>
            <p:nvPr/>
          </p:nvGrpSpPr>
          <p:grpSpPr>
            <a:xfrm>
              <a:off x="787791" y="1589650"/>
              <a:ext cx="11519805" cy="4757198"/>
              <a:chOff x="787791" y="1589650"/>
              <a:chExt cx="11519805" cy="4757198"/>
            </a:xfrm>
          </p:grpSpPr>
          <p:sp>
            <p:nvSpPr>
              <p:cNvPr id="78" name="TextBox 77">
                <a:extLst>
                  <a:ext uri="{FF2B5EF4-FFF2-40B4-BE49-F238E27FC236}">
                    <a16:creationId xmlns:a16="http://schemas.microsoft.com/office/drawing/2014/main" id="{B8C9840F-1459-4ED3-8482-B5F55E558828}"/>
                  </a:ext>
                </a:extLst>
              </p:cNvPr>
              <p:cNvSpPr txBox="1"/>
              <p:nvPr/>
            </p:nvSpPr>
            <p:spPr>
              <a:xfrm>
                <a:off x="787791" y="1589650"/>
                <a:ext cx="2256103" cy="1106373"/>
              </a:xfrm>
              <a:prstGeom prst="rect">
                <a:avLst/>
              </a:prstGeom>
              <a:noFill/>
            </p:spPr>
            <p:txBody>
              <a:bodyPr wrap="none" rtlCol="0">
                <a:spAutoFit/>
              </a:bodyPr>
              <a:lstStyle/>
              <a:p>
                <a:r>
                  <a:rPr lang="en-GB" sz="1200" dirty="0"/>
                  <a:t>Co-production</a:t>
                </a:r>
              </a:p>
              <a:p>
                <a:r>
                  <a:rPr lang="en-GB" sz="1200" dirty="0"/>
                  <a:t>processes within</a:t>
                </a:r>
              </a:p>
              <a:p>
                <a:r>
                  <a:rPr lang="en-GB" sz="1200" dirty="0"/>
                  <a:t>Pathways</a:t>
                </a:r>
              </a:p>
            </p:txBody>
          </p:sp>
          <p:sp>
            <p:nvSpPr>
              <p:cNvPr id="79" name="Rectangle 78">
                <a:extLst>
                  <a:ext uri="{FF2B5EF4-FFF2-40B4-BE49-F238E27FC236}">
                    <a16:creationId xmlns:a16="http://schemas.microsoft.com/office/drawing/2014/main" id="{2461B335-7A82-4BAC-BFFD-AAB5EA03FFC0}"/>
                  </a:ext>
                </a:extLst>
              </p:cNvPr>
              <p:cNvSpPr/>
              <p:nvPr/>
            </p:nvSpPr>
            <p:spPr>
              <a:xfrm>
                <a:off x="9630044" y="4924368"/>
                <a:ext cx="2677552" cy="1422480"/>
              </a:xfrm>
              <a:prstGeom prst="rect">
                <a:avLst/>
              </a:prstGeom>
            </p:spPr>
            <p:txBody>
              <a:bodyPr wrap="square">
                <a:spAutoFit/>
              </a:bodyPr>
              <a:lstStyle/>
              <a:p>
                <a:r>
                  <a:rPr lang="en-GB" sz="1200" dirty="0"/>
                  <a:t>Co-production in wider urban social, cultural and political context</a:t>
                </a:r>
              </a:p>
            </p:txBody>
          </p:sp>
        </p:grpSp>
        <p:grpSp>
          <p:nvGrpSpPr>
            <p:cNvPr id="46" name="Group 45">
              <a:extLst>
                <a:ext uri="{FF2B5EF4-FFF2-40B4-BE49-F238E27FC236}">
                  <a16:creationId xmlns:a16="http://schemas.microsoft.com/office/drawing/2014/main" id="{E524E5DF-5D6E-4340-8DA8-EA805C3E14B2}"/>
                </a:ext>
              </a:extLst>
            </p:cNvPr>
            <p:cNvGrpSpPr/>
            <p:nvPr/>
          </p:nvGrpSpPr>
          <p:grpSpPr>
            <a:xfrm>
              <a:off x="4267257" y="386503"/>
              <a:ext cx="5919227" cy="5862135"/>
              <a:chOff x="2660328" y="1838577"/>
              <a:chExt cx="3823343" cy="3786466"/>
            </a:xfrm>
          </p:grpSpPr>
          <p:sp>
            <p:nvSpPr>
              <p:cNvPr id="65" name="Circle">
                <a:extLst>
                  <a:ext uri="{FF2B5EF4-FFF2-40B4-BE49-F238E27FC236}">
                    <a16:creationId xmlns:a16="http://schemas.microsoft.com/office/drawing/2014/main" id="{48A89EC2-087B-4CB3-B6CF-420BD6C3A048}"/>
                  </a:ext>
                </a:extLst>
              </p:cNvPr>
              <p:cNvSpPr/>
              <p:nvPr/>
            </p:nvSpPr>
            <p:spPr>
              <a:xfrm>
                <a:off x="2710643" y="1888891"/>
                <a:ext cx="3685835" cy="3685835"/>
              </a:xfrm>
              <a:prstGeom prst="ellipse">
                <a:avLst/>
              </a:prstGeom>
              <a:solidFill>
                <a:srgbClr val="F5F5F5"/>
              </a:solidFill>
              <a:ln w="76200">
                <a:solidFill>
                  <a:schemeClr val="bg2"/>
                </a:solidFill>
                <a:miter lim="400000"/>
              </a:ln>
            </p:spPr>
            <p:txBody>
              <a:bodyPr lIns="28575" tIns="28575" rIns="28575" bIns="28575" anchor="ctr"/>
              <a:lstStyle/>
              <a:p>
                <a:pPr algn="ctr">
                  <a:defRPr sz="3000">
                    <a:solidFill>
                      <a:srgbClr val="FFFFFF"/>
                    </a:solidFill>
                  </a:defRPr>
                </a:pPr>
                <a:endParaRPr lang="fr-CA" sz="2800" cap="all" dirty="0">
                  <a:solidFill>
                    <a:schemeClr val="tx1">
                      <a:lumMod val="50000"/>
                      <a:lumOff val="50000"/>
                    </a:schemeClr>
                  </a:solidFill>
                </a:endParaRPr>
              </a:p>
            </p:txBody>
          </p:sp>
          <p:sp>
            <p:nvSpPr>
              <p:cNvPr id="66" name="Freeform: Shape 65">
                <a:extLst>
                  <a:ext uri="{FF2B5EF4-FFF2-40B4-BE49-F238E27FC236}">
                    <a16:creationId xmlns:a16="http://schemas.microsoft.com/office/drawing/2014/main" id="{DDB4E77F-67A9-42E2-A64B-DC3E3C3C4E89}"/>
                  </a:ext>
                </a:extLst>
              </p:cNvPr>
              <p:cNvSpPr/>
              <p:nvPr/>
            </p:nvSpPr>
            <p:spPr>
              <a:xfrm>
                <a:off x="4584239" y="2082574"/>
                <a:ext cx="1635817" cy="1618556"/>
              </a:xfrm>
              <a:custGeom>
                <a:avLst/>
                <a:gdLst>
                  <a:gd name="connsiteX0" fmla="*/ 0 w 1792510"/>
                  <a:gd name="connsiteY0" fmla="*/ 0 h 1773596"/>
                  <a:gd name="connsiteX1" fmla="*/ 171148 w 1792510"/>
                  <a:gd name="connsiteY1" fmla="*/ 8642 h 1773596"/>
                  <a:gd name="connsiteX2" fmla="*/ 1784873 w 1792510"/>
                  <a:gd name="connsiteY2" fmla="*/ 1622367 h 1773596"/>
                  <a:gd name="connsiteX3" fmla="*/ 1792510 w 1792510"/>
                  <a:gd name="connsiteY3" fmla="*/ 1773596 h 1773596"/>
                  <a:gd name="connsiteX4" fmla="*/ 1212785 w 1792510"/>
                  <a:gd name="connsiteY4" fmla="*/ 1773596 h 1773596"/>
                  <a:gd name="connsiteX5" fmla="*/ 1208141 w 1792510"/>
                  <a:gd name="connsiteY5" fmla="*/ 1681640 h 1773596"/>
                  <a:gd name="connsiteX6" fmla="*/ 111874 w 1792510"/>
                  <a:gd name="connsiteY6" fmla="*/ 585373 h 1773596"/>
                  <a:gd name="connsiteX7" fmla="*/ 0 w 1792510"/>
                  <a:gd name="connsiteY7" fmla="*/ 579724 h 1773596"/>
                  <a:gd name="connsiteX8" fmla="*/ 0 w 1792510"/>
                  <a:gd name="connsiteY8" fmla="*/ 0 h 177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510" h="1773596">
                    <a:moveTo>
                      <a:pt x="0" y="0"/>
                    </a:moveTo>
                    <a:lnTo>
                      <a:pt x="171148" y="8642"/>
                    </a:lnTo>
                    <a:cubicBezTo>
                      <a:pt x="1022019" y="95053"/>
                      <a:pt x="1698462" y="771496"/>
                      <a:pt x="1784873" y="1622367"/>
                    </a:cubicBezTo>
                    <a:lnTo>
                      <a:pt x="1792510" y="1773596"/>
                    </a:lnTo>
                    <a:lnTo>
                      <a:pt x="1212785" y="1773596"/>
                    </a:lnTo>
                    <a:lnTo>
                      <a:pt x="1208141" y="1681640"/>
                    </a:lnTo>
                    <a:cubicBezTo>
                      <a:pt x="1149439" y="1103610"/>
                      <a:pt x="689905" y="644075"/>
                      <a:pt x="111874" y="585373"/>
                    </a:cubicBezTo>
                    <a:lnTo>
                      <a:pt x="0" y="579724"/>
                    </a:lnTo>
                    <a:lnTo>
                      <a:pt x="0" y="0"/>
                    </a:lnTo>
                    <a:close/>
                  </a:path>
                </a:pathLst>
              </a:custGeom>
              <a:solidFill>
                <a:srgbClr val="F3DE85"/>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67" name="Freeform: Shape 66">
                <a:extLst>
                  <a:ext uri="{FF2B5EF4-FFF2-40B4-BE49-F238E27FC236}">
                    <a16:creationId xmlns:a16="http://schemas.microsoft.com/office/drawing/2014/main" id="{B34BDA2C-CE4F-48F1-9306-B24D098348AC}"/>
                  </a:ext>
                </a:extLst>
              </p:cNvPr>
              <p:cNvSpPr/>
              <p:nvPr/>
            </p:nvSpPr>
            <p:spPr>
              <a:xfrm>
                <a:off x="2923419" y="2084409"/>
                <a:ext cx="1599463" cy="1616721"/>
              </a:xfrm>
              <a:custGeom>
                <a:avLst/>
                <a:gdLst>
                  <a:gd name="connsiteX0" fmla="*/ 1752674 w 1752674"/>
                  <a:gd name="connsiteY0" fmla="*/ 0 h 1771585"/>
                  <a:gd name="connsiteX1" fmla="*/ 1752674 w 1752674"/>
                  <a:gd name="connsiteY1" fmla="*/ 579724 h 1771585"/>
                  <a:gd name="connsiteX2" fmla="*/ 1680633 w 1752674"/>
                  <a:gd name="connsiteY2" fmla="*/ 583362 h 1771585"/>
                  <a:gd name="connsiteX3" fmla="*/ 584366 w 1752674"/>
                  <a:gd name="connsiteY3" fmla="*/ 1679629 h 1771585"/>
                  <a:gd name="connsiteX4" fmla="*/ 579723 w 1752674"/>
                  <a:gd name="connsiteY4" fmla="*/ 1771585 h 1771585"/>
                  <a:gd name="connsiteX5" fmla="*/ 0 w 1752674"/>
                  <a:gd name="connsiteY5" fmla="*/ 1771585 h 1771585"/>
                  <a:gd name="connsiteX6" fmla="*/ 7636 w 1752674"/>
                  <a:gd name="connsiteY6" fmla="*/ 1620356 h 1771585"/>
                  <a:gd name="connsiteX7" fmla="*/ 1621361 w 1752674"/>
                  <a:gd name="connsiteY7" fmla="*/ 6631 h 1771585"/>
                  <a:gd name="connsiteX8" fmla="*/ 1752674 w 1752674"/>
                  <a:gd name="connsiteY8" fmla="*/ 0 h 177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74" h="1771585">
                    <a:moveTo>
                      <a:pt x="1752674" y="0"/>
                    </a:moveTo>
                    <a:lnTo>
                      <a:pt x="1752674" y="579724"/>
                    </a:lnTo>
                    <a:lnTo>
                      <a:pt x="1680633" y="583362"/>
                    </a:lnTo>
                    <a:cubicBezTo>
                      <a:pt x="1102603" y="642064"/>
                      <a:pt x="643068" y="1101599"/>
                      <a:pt x="584366" y="1679629"/>
                    </a:cubicBezTo>
                    <a:lnTo>
                      <a:pt x="579723" y="1771585"/>
                    </a:lnTo>
                    <a:lnTo>
                      <a:pt x="0" y="1771585"/>
                    </a:lnTo>
                    <a:lnTo>
                      <a:pt x="7636" y="1620356"/>
                    </a:lnTo>
                    <a:cubicBezTo>
                      <a:pt x="94047" y="769485"/>
                      <a:pt x="770490" y="93042"/>
                      <a:pt x="1621361" y="6631"/>
                    </a:cubicBezTo>
                    <a:lnTo>
                      <a:pt x="1752674" y="0"/>
                    </a:lnTo>
                    <a:close/>
                  </a:path>
                </a:pathLst>
              </a:custGeom>
              <a:solidFill>
                <a:srgbClr val="F3DE85"/>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68" name="Freeform: Shape 67">
                <a:extLst>
                  <a:ext uri="{FF2B5EF4-FFF2-40B4-BE49-F238E27FC236}">
                    <a16:creationId xmlns:a16="http://schemas.microsoft.com/office/drawing/2014/main" id="{B4BEF86B-B7CD-4464-887B-2C32588BFAE8}"/>
                  </a:ext>
                </a:extLst>
              </p:cNvPr>
              <p:cNvSpPr/>
              <p:nvPr/>
            </p:nvSpPr>
            <p:spPr>
              <a:xfrm>
                <a:off x="2923419" y="3762487"/>
                <a:ext cx="1599463" cy="1616723"/>
              </a:xfrm>
              <a:custGeom>
                <a:avLst/>
                <a:gdLst>
                  <a:gd name="connsiteX0" fmla="*/ 0 w 1752674"/>
                  <a:gd name="connsiteY0" fmla="*/ 0 h 1771588"/>
                  <a:gd name="connsiteX1" fmla="*/ 579723 w 1752674"/>
                  <a:gd name="connsiteY1" fmla="*/ 0 h 1771588"/>
                  <a:gd name="connsiteX2" fmla="*/ 584366 w 1752674"/>
                  <a:gd name="connsiteY2" fmla="*/ 91959 h 1771588"/>
                  <a:gd name="connsiteX3" fmla="*/ 1680633 w 1752674"/>
                  <a:gd name="connsiteY3" fmla="*/ 1188226 h 1771588"/>
                  <a:gd name="connsiteX4" fmla="*/ 1752674 w 1752674"/>
                  <a:gd name="connsiteY4" fmla="*/ 1191864 h 1771588"/>
                  <a:gd name="connsiteX5" fmla="*/ 1752674 w 1752674"/>
                  <a:gd name="connsiteY5" fmla="*/ 1771588 h 1771588"/>
                  <a:gd name="connsiteX6" fmla="*/ 1621361 w 1752674"/>
                  <a:gd name="connsiteY6" fmla="*/ 1764957 h 1771588"/>
                  <a:gd name="connsiteX7" fmla="*/ 7636 w 1752674"/>
                  <a:gd name="connsiteY7" fmla="*/ 151232 h 1771588"/>
                  <a:gd name="connsiteX8" fmla="*/ 0 w 1752674"/>
                  <a:gd name="connsiteY8" fmla="*/ 0 h 17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74" h="1771588">
                    <a:moveTo>
                      <a:pt x="0" y="0"/>
                    </a:moveTo>
                    <a:lnTo>
                      <a:pt x="579723" y="0"/>
                    </a:lnTo>
                    <a:lnTo>
                      <a:pt x="584366" y="91959"/>
                    </a:lnTo>
                    <a:cubicBezTo>
                      <a:pt x="643068" y="669990"/>
                      <a:pt x="1102603" y="1129524"/>
                      <a:pt x="1680633" y="1188226"/>
                    </a:cubicBezTo>
                    <a:lnTo>
                      <a:pt x="1752674" y="1191864"/>
                    </a:lnTo>
                    <a:lnTo>
                      <a:pt x="1752674" y="1771588"/>
                    </a:lnTo>
                    <a:lnTo>
                      <a:pt x="1621361" y="1764957"/>
                    </a:lnTo>
                    <a:cubicBezTo>
                      <a:pt x="770490" y="1678546"/>
                      <a:pt x="94047" y="1002103"/>
                      <a:pt x="7636" y="151232"/>
                    </a:cubicBezTo>
                    <a:lnTo>
                      <a:pt x="0" y="0"/>
                    </a:lnTo>
                    <a:close/>
                  </a:path>
                </a:pathLst>
              </a:custGeom>
              <a:solidFill>
                <a:srgbClr val="F3DE85"/>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69" name="Freeform: Shape 68">
                <a:extLst>
                  <a:ext uri="{FF2B5EF4-FFF2-40B4-BE49-F238E27FC236}">
                    <a16:creationId xmlns:a16="http://schemas.microsoft.com/office/drawing/2014/main" id="{4AC37397-B29C-43CA-A93D-2CBC955DB67B}"/>
                  </a:ext>
                </a:extLst>
              </p:cNvPr>
              <p:cNvSpPr/>
              <p:nvPr/>
            </p:nvSpPr>
            <p:spPr>
              <a:xfrm>
                <a:off x="4584239" y="3762487"/>
                <a:ext cx="1635817" cy="1618558"/>
              </a:xfrm>
              <a:custGeom>
                <a:avLst/>
                <a:gdLst>
                  <a:gd name="connsiteX0" fmla="*/ 1212785 w 1792510"/>
                  <a:gd name="connsiteY0" fmla="*/ 0 h 1773599"/>
                  <a:gd name="connsiteX1" fmla="*/ 1792510 w 1792510"/>
                  <a:gd name="connsiteY1" fmla="*/ 0 h 1773599"/>
                  <a:gd name="connsiteX2" fmla="*/ 1784873 w 1792510"/>
                  <a:gd name="connsiteY2" fmla="*/ 151232 h 1773599"/>
                  <a:gd name="connsiteX3" fmla="*/ 171148 w 1792510"/>
                  <a:gd name="connsiteY3" fmla="*/ 1764957 h 1773599"/>
                  <a:gd name="connsiteX4" fmla="*/ 0 w 1792510"/>
                  <a:gd name="connsiteY4" fmla="*/ 1773599 h 1773599"/>
                  <a:gd name="connsiteX5" fmla="*/ 0 w 1792510"/>
                  <a:gd name="connsiteY5" fmla="*/ 1193875 h 1773599"/>
                  <a:gd name="connsiteX6" fmla="*/ 111874 w 1792510"/>
                  <a:gd name="connsiteY6" fmla="*/ 1188226 h 1773599"/>
                  <a:gd name="connsiteX7" fmla="*/ 1208141 w 1792510"/>
                  <a:gd name="connsiteY7" fmla="*/ 91959 h 1773599"/>
                  <a:gd name="connsiteX8" fmla="*/ 1212785 w 1792510"/>
                  <a:gd name="connsiteY8" fmla="*/ 0 h 17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510" h="1773599">
                    <a:moveTo>
                      <a:pt x="1212785" y="0"/>
                    </a:moveTo>
                    <a:lnTo>
                      <a:pt x="1792510" y="0"/>
                    </a:lnTo>
                    <a:lnTo>
                      <a:pt x="1784873" y="151232"/>
                    </a:lnTo>
                    <a:cubicBezTo>
                      <a:pt x="1698462" y="1002103"/>
                      <a:pt x="1022019" y="1678546"/>
                      <a:pt x="171148" y="1764957"/>
                    </a:cubicBezTo>
                    <a:lnTo>
                      <a:pt x="0" y="1773599"/>
                    </a:lnTo>
                    <a:lnTo>
                      <a:pt x="0" y="1193875"/>
                    </a:lnTo>
                    <a:lnTo>
                      <a:pt x="111874" y="1188226"/>
                    </a:lnTo>
                    <a:cubicBezTo>
                      <a:pt x="689905" y="1129524"/>
                      <a:pt x="1149439" y="669990"/>
                      <a:pt x="1208141" y="91959"/>
                    </a:cubicBezTo>
                    <a:lnTo>
                      <a:pt x="1212785" y="0"/>
                    </a:lnTo>
                    <a:close/>
                  </a:path>
                </a:pathLst>
              </a:custGeom>
              <a:solidFill>
                <a:srgbClr val="F3DE85"/>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70" name="Freeform: Shape 69">
                <a:extLst>
                  <a:ext uri="{FF2B5EF4-FFF2-40B4-BE49-F238E27FC236}">
                    <a16:creationId xmlns:a16="http://schemas.microsoft.com/office/drawing/2014/main" id="{3C89FAB3-70F9-4B53-B703-2854AA6F38ED}"/>
                  </a:ext>
                </a:extLst>
              </p:cNvPr>
              <p:cNvSpPr/>
              <p:nvPr/>
            </p:nvSpPr>
            <p:spPr>
              <a:xfrm>
                <a:off x="2923419" y="3294022"/>
                <a:ext cx="546977" cy="405271"/>
              </a:xfrm>
              <a:custGeom>
                <a:avLst/>
                <a:gdLst>
                  <a:gd name="connsiteX0" fmla="*/ 306504 w 599372"/>
                  <a:gd name="connsiteY0" fmla="*/ 0 h 444092"/>
                  <a:gd name="connsiteX1" fmla="*/ 380467 w 599372"/>
                  <a:gd name="connsiteY1" fmla="*/ 30543 h 444092"/>
                  <a:gd name="connsiteX2" fmla="*/ 599372 w 599372"/>
                  <a:gd name="connsiteY2" fmla="*/ 249515 h 444092"/>
                  <a:gd name="connsiteX3" fmla="*/ 584366 w 599372"/>
                  <a:gd name="connsiteY3" fmla="*/ 352136 h 444092"/>
                  <a:gd name="connsiteX4" fmla="*/ 579723 w 599372"/>
                  <a:gd name="connsiteY4" fmla="*/ 444092 h 444092"/>
                  <a:gd name="connsiteX5" fmla="*/ 0 w 599372"/>
                  <a:gd name="connsiteY5" fmla="*/ 444092 h 444092"/>
                  <a:gd name="connsiteX6" fmla="*/ 7636 w 599372"/>
                  <a:gd name="connsiteY6" fmla="*/ 292863 h 444092"/>
                  <a:gd name="connsiteX7" fmla="*/ 13381 w 599372"/>
                  <a:gd name="connsiteY7" fmla="*/ 253580 h 444092"/>
                  <a:gd name="connsiteX8" fmla="*/ 39688 w 599372"/>
                  <a:gd name="connsiteY8" fmla="*/ 226850 h 444092"/>
                  <a:gd name="connsiteX9" fmla="*/ 232616 w 599372"/>
                  <a:gd name="connsiteY9" fmla="*/ 31253 h 444092"/>
                  <a:gd name="connsiteX10" fmla="*/ 306504 w 599372"/>
                  <a:gd name="connsiteY10" fmla="*/ 0 h 4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372" h="444092">
                    <a:moveTo>
                      <a:pt x="306504" y="0"/>
                    </a:moveTo>
                    <a:cubicBezTo>
                      <a:pt x="333253" y="-89"/>
                      <a:pt x="360014" y="10122"/>
                      <a:pt x="380467" y="30543"/>
                    </a:cubicBezTo>
                    <a:lnTo>
                      <a:pt x="599372" y="249515"/>
                    </a:lnTo>
                    <a:lnTo>
                      <a:pt x="584366" y="352136"/>
                    </a:lnTo>
                    <a:lnTo>
                      <a:pt x="579723" y="444092"/>
                    </a:lnTo>
                    <a:lnTo>
                      <a:pt x="0" y="444092"/>
                    </a:lnTo>
                    <a:lnTo>
                      <a:pt x="7636" y="292863"/>
                    </a:lnTo>
                    <a:lnTo>
                      <a:pt x="13381" y="253580"/>
                    </a:lnTo>
                    <a:lnTo>
                      <a:pt x="39688" y="226850"/>
                    </a:lnTo>
                    <a:lnTo>
                      <a:pt x="232616" y="31253"/>
                    </a:lnTo>
                    <a:cubicBezTo>
                      <a:pt x="253018" y="10477"/>
                      <a:pt x="279755" y="89"/>
                      <a:pt x="306504" y="0"/>
                    </a:cubicBez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71" name="Freeform: Shape 70">
                <a:extLst>
                  <a:ext uri="{FF2B5EF4-FFF2-40B4-BE49-F238E27FC236}">
                    <a16:creationId xmlns:a16="http://schemas.microsoft.com/office/drawing/2014/main" id="{DECAFF4E-92D3-4A1C-80AA-FCA2034534E9}"/>
                  </a:ext>
                </a:extLst>
              </p:cNvPr>
              <p:cNvSpPr/>
              <p:nvPr/>
            </p:nvSpPr>
            <p:spPr>
              <a:xfrm rot="5400000">
                <a:off x="4512926" y="2153886"/>
                <a:ext cx="547897" cy="405274"/>
              </a:xfrm>
              <a:custGeom>
                <a:avLst/>
                <a:gdLst>
                  <a:gd name="connsiteX0" fmla="*/ 0 w 600380"/>
                  <a:gd name="connsiteY0" fmla="*/ 444094 h 444094"/>
                  <a:gd name="connsiteX1" fmla="*/ 8285 w 600380"/>
                  <a:gd name="connsiteY1" fmla="*/ 280016 h 444094"/>
                  <a:gd name="connsiteX2" fmla="*/ 60611 w 600380"/>
                  <a:gd name="connsiteY2" fmla="*/ 226850 h 444094"/>
                  <a:gd name="connsiteX3" fmla="*/ 253539 w 600380"/>
                  <a:gd name="connsiteY3" fmla="*/ 31253 h 444094"/>
                  <a:gd name="connsiteX4" fmla="*/ 327427 w 600380"/>
                  <a:gd name="connsiteY4" fmla="*/ 0 h 444094"/>
                  <a:gd name="connsiteX5" fmla="*/ 401390 w 600380"/>
                  <a:gd name="connsiteY5" fmla="*/ 30543 h 444094"/>
                  <a:gd name="connsiteX6" fmla="*/ 600380 w 600380"/>
                  <a:gd name="connsiteY6" fmla="*/ 229594 h 444094"/>
                  <a:gd name="connsiteX7" fmla="*/ 585373 w 600380"/>
                  <a:gd name="connsiteY7" fmla="*/ 332220 h 444094"/>
                  <a:gd name="connsiteX8" fmla="*/ 579724 w 600380"/>
                  <a:gd name="connsiteY8" fmla="*/ 444094 h 4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380" h="444094">
                    <a:moveTo>
                      <a:pt x="0" y="444094"/>
                    </a:moveTo>
                    <a:lnTo>
                      <a:pt x="8285" y="280016"/>
                    </a:lnTo>
                    <a:lnTo>
                      <a:pt x="60611" y="226850"/>
                    </a:lnTo>
                    <a:lnTo>
                      <a:pt x="253539" y="31253"/>
                    </a:lnTo>
                    <a:cubicBezTo>
                      <a:pt x="273941" y="10477"/>
                      <a:pt x="300678" y="89"/>
                      <a:pt x="327427" y="0"/>
                    </a:cubicBezTo>
                    <a:cubicBezTo>
                      <a:pt x="354176" y="-89"/>
                      <a:pt x="380937" y="10122"/>
                      <a:pt x="401390" y="30543"/>
                    </a:cubicBezTo>
                    <a:lnTo>
                      <a:pt x="600380" y="229594"/>
                    </a:lnTo>
                    <a:lnTo>
                      <a:pt x="585373" y="332220"/>
                    </a:lnTo>
                    <a:lnTo>
                      <a:pt x="579724" y="444094"/>
                    </a:ln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72" name="Freeform: Shape 71">
                <a:extLst>
                  <a:ext uri="{FF2B5EF4-FFF2-40B4-BE49-F238E27FC236}">
                    <a16:creationId xmlns:a16="http://schemas.microsoft.com/office/drawing/2014/main" id="{C2030529-2D04-400B-A996-89F3DB38D88B}"/>
                  </a:ext>
                </a:extLst>
              </p:cNvPr>
              <p:cNvSpPr/>
              <p:nvPr/>
            </p:nvSpPr>
            <p:spPr>
              <a:xfrm rot="16200000">
                <a:off x="4043875" y="4900202"/>
                <a:ext cx="552744" cy="405271"/>
              </a:xfrm>
              <a:custGeom>
                <a:avLst/>
                <a:gdLst>
                  <a:gd name="connsiteX0" fmla="*/ 605691 w 605691"/>
                  <a:gd name="connsiteY0" fmla="*/ 236919 h 444092"/>
                  <a:gd name="connsiteX1" fmla="*/ 598997 w 605691"/>
                  <a:gd name="connsiteY1" fmla="*/ 265128 h 444092"/>
                  <a:gd name="connsiteX2" fmla="*/ 583362 w 605691"/>
                  <a:gd name="connsiteY2" fmla="*/ 372051 h 444092"/>
                  <a:gd name="connsiteX3" fmla="*/ 579724 w 605691"/>
                  <a:gd name="connsiteY3" fmla="*/ 444092 h 444092"/>
                  <a:gd name="connsiteX4" fmla="*/ 0 w 605691"/>
                  <a:gd name="connsiteY4" fmla="*/ 444092 h 444092"/>
                  <a:gd name="connsiteX5" fmla="*/ 6631 w 605691"/>
                  <a:gd name="connsiteY5" fmla="*/ 312779 h 444092"/>
                  <a:gd name="connsiteX6" fmla="*/ 12320 w 605691"/>
                  <a:gd name="connsiteY6" fmla="*/ 273873 h 444092"/>
                  <a:gd name="connsiteX7" fmla="*/ 58600 w 605691"/>
                  <a:gd name="connsiteY7" fmla="*/ 226850 h 444092"/>
                  <a:gd name="connsiteX8" fmla="*/ 251528 w 605691"/>
                  <a:gd name="connsiteY8" fmla="*/ 31253 h 444092"/>
                  <a:gd name="connsiteX9" fmla="*/ 325416 w 605691"/>
                  <a:gd name="connsiteY9" fmla="*/ 0 h 444092"/>
                  <a:gd name="connsiteX10" fmla="*/ 399379 w 605691"/>
                  <a:gd name="connsiteY10" fmla="*/ 30543 h 4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691" h="444092">
                    <a:moveTo>
                      <a:pt x="605691" y="236919"/>
                    </a:moveTo>
                    <a:lnTo>
                      <a:pt x="598997" y="265128"/>
                    </a:lnTo>
                    <a:cubicBezTo>
                      <a:pt x="592266" y="300260"/>
                      <a:pt x="587031" y="335924"/>
                      <a:pt x="583362" y="372051"/>
                    </a:cubicBezTo>
                    <a:lnTo>
                      <a:pt x="579724" y="444092"/>
                    </a:lnTo>
                    <a:lnTo>
                      <a:pt x="0" y="444092"/>
                    </a:lnTo>
                    <a:lnTo>
                      <a:pt x="6631" y="312779"/>
                    </a:lnTo>
                    <a:lnTo>
                      <a:pt x="12320" y="273873"/>
                    </a:lnTo>
                    <a:lnTo>
                      <a:pt x="58600" y="226850"/>
                    </a:lnTo>
                    <a:lnTo>
                      <a:pt x="251528" y="31253"/>
                    </a:lnTo>
                    <a:cubicBezTo>
                      <a:pt x="271930" y="10477"/>
                      <a:pt x="298667" y="89"/>
                      <a:pt x="325416" y="0"/>
                    </a:cubicBezTo>
                    <a:cubicBezTo>
                      <a:pt x="352165" y="-89"/>
                      <a:pt x="378926" y="10122"/>
                      <a:pt x="399379" y="30543"/>
                    </a:cubicBez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73" name="Freeform: Shape 72">
                <a:extLst>
                  <a:ext uri="{FF2B5EF4-FFF2-40B4-BE49-F238E27FC236}">
                    <a16:creationId xmlns:a16="http://schemas.microsoft.com/office/drawing/2014/main" id="{38D37320-BA77-4869-BAE1-DEF69982558A}"/>
                  </a:ext>
                </a:extLst>
              </p:cNvPr>
              <p:cNvSpPr/>
              <p:nvPr/>
            </p:nvSpPr>
            <p:spPr>
              <a:xfrm>
                <a:off x="2660328" y="3409384"/>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rgbClr val="F3DE85"/>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74" name="Freeform: Shape 73">
                <a:extLst>
                  <a:ext uri="{FF2B5EF4-FFF2-40B4-BE49-F238E27FC236}">
                    <a16:creationId xmlns:a16="http://schemas.microsoft.com/office/drawing/2014/main" id="{CD531886-8CA0-4652-91E3-36A9868DD150}"/>
                  </a:ext>
                </a:extLst>
              </p:cNvPr>
              <p:cNvSpPr/>
              <p:nvPr/>
            </p:nvSpPr>
            <p:spPr>
              <a:xfrm rot="5400000">
                <a:off x="4007437" y="2062276"/>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rgbClr val="F3DE85"/>
              </a:solidFill>
              <a:ln w="12700">
                <a:miter lim="400000"/>
              </a:ln>
            </p:spPr>
            <p:txBody>
              <a:bodyPr wrap="square" lIns="28575" tIns="28575" rIns="28575" bIns="28575" anchor="ctr">
                <a:noAutofit/>
              </a:bodyPr>
              <a:lstStyle/>
              <a:p>
                <a:pPr algn="ctr"/>
                <a:endParaRPr sz="2250" dirty="0">
                  <a:solidFill>
                    <a:srgbClr val="FFFFFF"/>
                  </a:solidFill>
                </a:endParaRPr>
              </a:p>
            </p:txBody>
          </p:sp>
          <p:sp>
            <p:nvSpPr>
              <p:cNvPr id="75" name="Freeform: Shape 74">
                <a:extLst>
                  <a:ext uri="{FF2B5EF4-FFF2-40B4-BE49-F238E27FC236}">
                    <a16:creationId xmlns:a16="http://schemas.microsoft.com/office/drawing/2014/main" id="{ED96DDF7-9C2C-44DC-9C50-35AB642E31FF}"/>
                  </a:ext>
                </a:extLst>
              </p:cNvPr>
              <p:cNvSpPr/>
              <p:nvPr/>
            </p:nvSpPr>
            <p:spPr>
              <a:xfrm rot="16200000">
                <a:off x="4007437" y="4756493"/>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rgbClr val="F3DE85"/>
              </a:solidFill>
              <a:ln w="12700">
                <a:miter lim="400000"/>
              </a:ln>
            </p:spPr>
            <p:txBody>
              <a:bodyPr wrap="square" lIns="28575" tIns="28575" rIns="28575" bIns="28575" anchor="ctr">
                <a:noAutofit/>
              </a:bodyPr>
              <a:lstStyle/>
              <a:p>
                <a:pPr algn="ctr"/>
                <a:endParaRPr sz="2250" dirty="0">
                  <a:solidFill>
                    <a:srgbClr val="FFFFFF"/>
                  </a:solidFill>
                </a:endParaRPr>
              </a:p>
            </p:txBody>
          </p:sp>
          <p:sp>
            <p:nvSpPr>
              <p:cNvPr id="76" name="Freeform: Shape 75">
                <a:extLst>
                  <a:ext uri="{FF2B5EF4-FFF2-40B4-BE49-F238E27FC236}">
                    <a16:creationId xmlns:a16="http://schemas.microsoft.com/office/drawing/2014/main" id="{9B409BAF-B58F-40DC-AE28-CF4FBC39DCAD}"/>
                  </a:ext>
                </a:extLst>
              </p:cNvPr>
              <p:cNvSpPr/>
              <p:nvPr/>
            </p:nvSpPr>
            <p:spPr>
              <a:xfrm rot="10800000">
                <a:off x="5673143" y="3762486"/>
                <a:ext cx="546913" cy="405274"/>
              </a:xfrm>
              <a:custGeom>
                <a:avLst/>
                <a:gdLst>
                  <a:gd name="connsiteX0" fmla="*/ 579725 w 599301"/>
                  <a:gd name="connsiteY0" fmla="*/ 444094 h 444094"/>
                  <a:gd name="connsiteX1" fmla="*/ 0 w 599301"/>
                  <a:gd name="connsiteY1" fmla="*/ 444094 h 444094"/>
                  <a:gd name="connsiteX2" fmla="*/ 7637 w 599301"/>
                  <a:gd name="connsiteY2" fmla="*/ 292862 h 444094"/>
                  <a:gd name="connsiteX3" fmla="*/ 13481 w 599301"/>
                  <a:gd name="connsiteY3" fmla="*/ 252894 h 444094"/>
                  <a:gd name="connsiteX4" fmla="*/ 39114 w 599301"/>
                  <a:gd name="connsiteY4" fmla="*/ 226850 h 444094"/>
                  <a:gd name="connsiteX5" fmla="*/ 232042 w 599301"/>
                  <a:gd name="connsiteY5" fmla="*/ 31253 h 444094"/>
                  <a:gd name="connsiteX6" fmla="*/ 305930 w 599301"/>
                  <a:gd name="connsiteY6" fmla="*/ 0 h 444094"/>
                  <a:gd name="connsiteX7" fmla="*/ 379893 w 599301"/>
                  <a:gd name="connsiteY7" fmla="*/ 30543 h 444094"/>
                  <a:gd name="connsiteX8" fmla="*/ 599301 w 599301"/>
                  <a:gd name="connsiteY8" fmla="*/ 250019 h 444094"/>
                  <a:gd name="connsiteX9" fmla="*/ 584369 w 599301"/>
                  <a:gd name="connsiteY9" fmla="*/ 352135 h 4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301" h="444094">
                    <a:moveTo>
                      <a:pt x="579725" y="444094"/>
                    </a:moveTo>
                    <a:lnTo>
                      <a:pt x="0" y="444094"/>
                    </a:lnTo>
                    <a:lnTo>
                      <a:pt x="7637" y="292862"/>
                    </a:lnTo>
                    <a:lnTo>
                      <a:pt x="13481" y="252894"/>
                    </a:lnTo>
                    <a:lnTo>
                      <a:pt x="39114" y="226850"/>
                    </a:lnTo>
                    <a:lnTo>
                      <a:pt x="232042" y="31253"/>
                    </a:lnTo>
                    <a:cubicBezTo>
                      <a:pt x="252444" y="10477"/>
                      <a:pt x="279181" y="89"/>
                      <a:pt x="305930" y="0"/>
                    </a:cubicBezTo>
                    <a:cubicBezTo>
                      <a:pt x="332679" y="-89"/>
                      <a:pt x="359440" y="10122"/>
                      <a:pt x="379893" y="30543"/>
                    </a:cubicBezTo>
                    <a:lnTo>
                      <a:pt x="599301" y="250019"/>
                    </a:lnTo>
                    <a:lnTo>
                      <a:pt x="584369" y="352135"/>
                    </a:ln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77" name="Freeform: Shape 76">
                <a:extLst>
                  <a:ext uri="{FF2B5EF4-FFF2-40B4-BE49-F238E27FC236}">
                    <a16:creationId xmlns:a16="http://schemas.microsoft.com/office/drawing/2014/main" id="{DA43F563-97B6-49AB-8821-9E47DCA6573A}"/>
                  </a:ext>
                </a:extLst>
              </p:cNvPr>
              <p:cNvSpPr/>
              <p:nvPr/>
            </p:nvSpPr>
            <p:spPr>
              <a:xfrm rot="10800000">
                <a:off x="5391422" y="3409384"/>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rgbClr val="F3DE85"/>
              </a:solidFill>
              <a:ln w="12700">
                <a:miter lim="400000"/>
              </a:ln>
            </p:spPr>
            <p:txBody>
              <a:bodyPr wrap="square" lIns="28575" tIns="28575" rIns="28575" bIns="28575" anchor="ctr">
                <a:noAutofit/>
              </a:bodyPr>
              <a:lstStyle/>
              <a:p>
                <a:pPr algn="ctr"/>
                <a:endParaRPr sz="2250" dirty="0">
                  <a:solidFill>
                    <a:srgbClr val="FFFFFF"/>
                  </a:solidFill>
                </a:endParaRPr>
              </a:p>
            </p:txBody>
          </p:sp>
        </p:grpSp>
        <p:grpSp>
          <p:nvGrpSpPr>
            <p:cNvPr id="47" name="Group 46">
              <a:extLst>
                <a:ext uri="{FF2B5EF4-FFF2-40B4-BE49-F238E27FC236}">
                  <a16:creationId xmlns:a16="http://schemas.microsoft.com/office/drawing/2014/main" id="{0036D71E-520C-4272-AAE7-6A50B3FB48CC}"/>
                </a:ext>
              </a:extLst>
            </p:cNvPr>
            <p:cNvGrpSpPr/>
            <p:nvPr/>
          </p:nvGrpSpPr>
          <p:grpSpPr>
            <a:xfrm>
              <a:off x="2364406" y="2219360"/>
              <a:ext cx="2991091" cy="2962240"/>
              <a:chOff x="4155370" y="1535768"/>
              <a:chExt cx="3823343" cy="3786466"/>
            </a:xfrm>
          </p:grpSpPr>
          <p:sp>
            <p:nvSpPr>
              <p:cNvPr id="49" name="Circle">
                <a:extLst>
                  <a:ext uri="{FF2B5EF4-FFF2-40B4-BE49-F238E27FC236}">
                    <a16:creationId xmlns:a16="http://schemas.microsoft.com/office/drawing/2014/main" id="{60724EE5-9651-45C4-950B-C577E5C0D6A2}"/>
                  </a:ext>
                </a:extLst>
              </p:cNvPr>
              <p:cNvSpPr/>
              <p:nvPr/>
            </p:nvSpPr>
            <p:spPr>
              <a:xfrm>
                <a:off x="4205686" y="1616760"/>
                <a:ext cx="3685835" cy="3685835"/>
              </a:xfrm>
              <a:prstGeom prst="ellipse">
                <a:avLst/>
              </a:prstGeom>
              <a:solidFill>
                <a:srgbClr val="F5F5F5"/>
              </a:solidFill>
              <a:ln w="76200">
                <a:solidFill>
                  <a:schemeClr val="bg2"/>
                </a:solidFill>
                <a:miter lim="400000"/>
              </a:ln>
            </p:spPr>
            <p:txBody>
              <a:bodyPr lIns="28575" tIns="28575" rIns="28575" bIns="28575" anchor="ctr"/>
              <a:lstStyle/>
              <a:p>
                <a:pPr algn="ctr">
                  <a:defRPr sz="3000">
                    <a:solidFill>
                      <a:srgbClr val="FFFFFF"/>
                    </a:solidFill>
                  </a:defRPr>
                </a:pPr>
                <a:endParaRPr lang="fr-CA" sz="2000" cap="all" dirty="0">
                  <a:solidFill>
                    <a:srgbClr val="2AA1D6"/>
                  </a:solidFill>
                </a:endParaRPr>
              </a:p>
            </p:txBody>
          </p:sp>
          <p:sp>
            <p:nvSpPr>
              <p:cNvPr id="50" name="Freeform: Shape 49">
                <a:extLst>
                  <a:ext uri="{FF2B5EF4-FFF2-40B4-BE49-F238E27FC236}">
                    <a16:creationId xmlns:a16="http://schemas.microsoft.com/office/drawing/2014/main" id="{4B03521F-2A8D-43FA-B39D-D07255F6155C}"/>
                  </a:ext>
                </a:extLst>
              </p:cNvPr>
              <p:cNvSpPr/>
              <p:nvPr/>
            </p:nvSpPr>
            <p:spPr>
              <a:xfrm>
                <a:off x="6230700" y="1779765"/>
                <a:ext cx="1484398" cy="1373784"/>
              </a:xfrm>
              <a:custGeom>
                <a:avLst/>
                <a:gdLst>
                  <a:gd name="connsiteX0" fmla="*/ 0 w 1792510"/>
                  <a:gd name="connsiteY0" fmla="*/ 0 h 1773596"/>
                  <a:gd name="connsiteX1" fmla="*/ 171148 w 1792510"/>
                  <a:gd name="connsiteY1" fmla="*/ 8642 h 1773596"/>
                  <a:gd name="connsiteX2" fmla="*/ 1784873 w 1792510"/>
                  <a:gd name="connsiteY2" fmla="*/ 1622367 h 1773596"/>
                  <a:gd name="connsiteX3" fmla="*/ 1792510 w 1792510"/>
                  <a:gd name="connsiteY3" fmla="*/ 1773596 h 1773596"/>
                  <a:gd name="connsiteX4" fmla="*/ 1212785 w 1792510"/>
                  <a:gd name="connsiteY4" fmla="*/ 1773596 h 1773596"/>
                  <a:gd name="connsiteX5" fmla="*/ 1208141 w 1792510"/>
                  <a:gd name="connsiteY5" fmla="*/ 1681640 h 1773596"/>
                  <a:gd name="connsiteX6" fmla="*/ 111874 w 1792510"/>
                  <a:gd name="connsiteY6" fmla="*/ 585373 h 1773596"/>
                  <a:gd name="connsiteX7" fmla="*/ 0 w 1792510"/>
                  <a:gd name="connsiteY7" fmla="*/ 579724 h 1773596"/>
                  <a:gd name="connsiteX8" fmla="*/ 0 w 1792510"/>
                  <a:gd name="connsiteY8" fmla="*/ 0 h 177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510" h="1773596">
                    <a:moveTo>
                      <a:pt x="0" y="0"/>
                    </a:moveTo>
                    <a:lnTo>
                      <a:pt x="171148" y="8642"/>
                    </a:lnTo>
                    <a:cubicBezTo>
                      <a:pt x="1022019" y="95053"/>
                      <a:pt x="1698462" y="771496"/>
                      <a:pt x="1784873" y="1622367"/>
                    </a:cubicBezTo>
                    <a:lnTo>
                      <a:pt x="1792510" y="1773596"/>
                    </a:lnTo>
                    <a:lnTo>
                      <a:pt x="1212785" y="1773596"/>
                    </a:lnTo>
                    <a:lnTo>
                      <a:pt x="1208141" y="1681640"/>
                    </a:lnTo>
                    <a:cubicBezTo>
                      <a:pt x="1149439" y="1103610"/>
                      <a:pt x="689905" y="644075"/>
                      <a:pt x="111874" y="585373"/>
                    </a:cubicBezTo>
                    <a:lnTo>
                      <a:pt x="0" y="579724"/>
                    </a:lnTo>
                    <a:lnTo>
                      <a:pt x="0" y="0"/>
                    </a:lnTo>
                    <a:close/>
                  </a:path>
                </a:pathLst>
              </a:custGeom>
              <a:solidFill>
                <a:schemeClr val="tx2"/>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51" name="Freeform: Shape 50">
                <a:extLst>
                  <a:ext uri="{FF2B5EF4-FFF2-40B4-BE49-F238E27FC236}">
                    <a16:creationId xmlns:a16="http://schemas.microsoft.com/office/drawing/2014/main" id="{B048EC62-CB99-45ED-A15E-6DA458AAD774}"/>
                  </a:ext>
                </a:extLst>
              </p:cNvPr>
              <p:cNvSpPr/>
              <p:nvPr/>
            </p:nvSpPr>
            <p:spPr>
              <a:xfrm>
                <a:off x="4418462" y="1781600"/>
                <a:ext cx="1429678" cy="1371949"/>
              </a:xfrm>
              <a:custGeom>
                <a:avLst/>
                <a:gdLst>
                  <a:gd name="connsiteX0" fmla="*/ 1752674 w 1752674"/>
                  <a:gd name="connsiteY0" fmla="*/ 0 h 1771585"/>
                  <a:gd name="connsiteX1" fmla="*/ 1752674 w 1752674"/>
                  <a:gd name="connsiteY1" fmla="*/ 579724 h 1771585"/>
                  <a:gd name="connsiteX2" fmla="*/ 1680633 w 1752674"/>
                  <a:gd name="connsiteY2" fmla="*/ 583362 h 1771585"/>
                  <a:gd name="connsiteX3" fmla="*/ 584366 w 1752674"/>
                  <a:gd name="connsiteY3" fmla="*/ 1679629 h 1771585"/>
                  <a:gd name="connsiteX4" fmla="*/ 579723 w 1752674"/>
                  <a:gd name="connsiteY4" fmla="*/ 1771585 h 1771585"/>
                  <a:gd name="connsiteX5" fmla="*/ 0 w 1752674"/>
                  <a:gd name="connsiteY5" fmla="*/ 1771585 h 1771585"/>
                  <a:gd name="connsiteX6" fmla="*/ 7636 w 1752674"/>
                  <a:gd name="connsiteY6" fmla="*/ 1620356 h 1771585"/>
                  <a:gd name="connsiteX7" fmla="*/ 1621361 w 1752674"/>
                  <a:gd name="connsiteY7" fmla="*/ 6631 h 1771585"/>
                  <a:gd name="connsiteX8" fmla="*/ 1752674 w 1752674"/>
                  <a:gd name="connsiteY8" fmla="*/ 0 h 177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74" h="1771585">
                    <a:moveTo>
                      <a:pt x="1752674" y="0"/>
                    </a:moveTo>
                    <a:lnTo>
                      <a:pt x="1752674" y="579724"/>
                    </a:lnTo>
                    <a:lnTo>
                      <a:pt x="1680633" y="583362"/>
                    </a:lnTo>
                    <a:cubicBezTo>
                      <a:pt x="1102603" y="642064"/>
                      <a:pt x="643068" y="1101599"/>
                      <a:pt x="584366" y="1679629"/>
                    </a:cubicBezTo>
                    <a:lnTo>
                      <a:pt x="579723" y="1771585"/>
                    </a:lnTo>
                    <a:lnTo>
                      <a:pt x="0" y="1771585"/>
                    </a:lnTo>
                    <a:lnTo>
                      <a:pt x="7636" y="1620356"/>
                    </a:lnTo>
                    <a:cubicBezTo>
                      <a:pt x="94047" y="769485"/>
                      <a:pt x="770490" y="93042"/>
                      <a:pt x="1621361" y="6631"/>
                    </a:cubicBezTo>
                    <a:lnTo>
                      <a:pt x="1752674" y="0"/>
                    </a:lnTo>
                    <a:close/>
                  </a:path>
                </a:pathLst>
              </a:custGeom>
              <a:solidFill>
                <a:schemeClr val="accent5"/>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52" name="Freeform: Shape 51">
                <a:extLst>
                  <a:ext uri="{FF2B5EF4-FFF2-40B4-BE49-F238E27FC236}">
                    <a16:creationId xmlns:a16="http://schemas.microsoft.com/office/drawing/2014/main" id="{DCB19056-B9F2-4D98-9856-A56E4262D692}"/>
                  </a:ext>
                </a:extLst>
              </p:cNvPr>
              <p:cNvSpPr/>
              <p:nvPr/>
            </p:nvSpPr>
            <p:spPr>
              <a:xfrm>
                <a:off x="4418461" y="3574967"/>
                <a:ext cx="1406477" cy="1501434"/>
              </a:xfrm>
              <a:custGeom>
                <a:avLst/>
                <a:gdLst>
                  <a:gd name="connsiteX0" fmla="*/ 0 w 1752674"/>
                  <a:gd name="connsiteY0" fmla="*/ 0 h 1771588"/>
                  <a:gd name="connsiteX1" fmla="*/ 579723 w 1752674"/>
                  <a:gd name="connsiteY1" fmla="*/ 0 h 1771588"/>
                  <a:gd name="connsiteX2" fmla="*/ 584366 w 1752674"/>
                  <a:gd name="connsiteY2" fmla="*/ 91959 h 1771588"/>
                  <a:gd name="connsiteX3" fmla="*/ 1680633 w 1752674"/>
                  <a:gd name="connsiteY3" fmla="*/ 1188226 h 1771588"/>
                  <a:gd name="connsiteX4" fmla="*/ 1752674 w 1752674"/>
                  <a:gd name="connsiteY4" fmla="*/ 1191864 h 1771588"/>
                  <a:gd name="connsiteX5" fmla="*/ 1752674 w 1752674"/>
                  <a:gd name="connsiteY5" fmla="*/ 1771588 h 1771588"/>
                  <a:gd name="connsiteX6" fmla="*/ 1621361 w 1752674"/>
                  <a:gd name="connsiteY6" fmla="*/ 1764957 h 1771588"/>
                  <a:gd name="connsiteX7" fmla="*/ 7636 w 1752674"/>
                  <a:gd name="connsiteY7" fmla="*/ 151232 h 1771588"/>
                  <a:gd name="connsiteX8" fmla="*/ 0 w 1752674"/>
                  <a:gd name="connsiteY8" fmla="*/ 0 h 177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674" h="1771588">
                    <a:moveTo>
                      <a:pt x="0" y="0"/>
                    </a:moveTo>
                    <a:lnTo>
                      <a:pt x="579723" y="0"/>
                    </a:lnTo>
                    <a:lnTo>
                      <a:pt x="584366" y="91959"/>
                    </a:lnTo>
                    <a:cubicBezTo>
                      <a:pt x="643068" y="669990"/>
                      <a:pt x="1102603" y="1129524"/>
                      <a:pt x="1680633" y="1188226"/>
                    </a:cubicBezTo>
                    <a:lnTo>
                      <a:pt x="1752674" y="1191864"/>
                    </a:lnTo>
                    <a:lnTo>
                      <a:pt x="1752674" y="1771588"/>
                    </a:lnTo>
                    <a:lnTo>
                      <a:pt x="1621361" y="1764957"/>
                    </a:lnTo>
                    <a:cubicBezTo>
                      <a:pt x="770490" y="1678546"/>
                      <a:pt x="94047" y="1002103"/>
                      <a:pt x="7636" y="151232"/>
                    </a:cubicBezTo>
                    <a:lnTo>
                      <a:pt x="0" y="0"/>
                    </a:lnTo>
                    <a:close/>
                  </a:path>
                </a:pathLst>
              </a:custGeom>
              <a:solidFill>
                <a:schemeClr val="accent5">
                  <a:lumMod val="40000"/>
                  <a:lumOff val="60000"/>
                </a:schemeClr>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53" name="Freeform: Shape 52">
                <a:extLst>
                  <a:ext uri="{FF2B5EF4-FFF2-40B4-BE49-F238E27FC236}">
                    <a16:creationId xmlns:a16="http://schemas.microsoft.com/office/drawing/2014/main" id="{1EAF07A1-E926-4FF9-8F51-309134C104A2}"/>
                  </a:ext>
                </a:extLst>
              </p:cNvPr>
              <p:cNvSpPr/>
              <p:nvPr/>
            </p:nvSpPr>
            <p:spPr>
              <a:xfrm>
                <a:off x="6230700" y="3574966"/>
                <a:ext cx="1484398" cy="1503269"/>
              </a:xfrm>
              <a:custGeom>
                <a:avLst/>
                <a:gdLst>
                  <a:gd name="connsiteX0" fmla="*/ 1212785 w 1792510"/>
                  <a:gd name="connsiteY0" fmla="*/ 0 h 1773599"/>
                  <a:gd name="connsiteX1" fmla="*/ 1792510 w 1792510"/>
                  <a:gd name="connsiteY1" fmla="*/ 0 h 1773599"/>
                  <a:gd name="connsiteX2" fmla="*/ 1784873 w 1792510"/>
                  <a:gd name="connsiteY2" fmla="*/ 151232 h 1773599"/>
                  <a:gd name="connsiteX3" fmla="*/ 171148 w 1792510"/>
                  <a:gd name="connsiteY3" fmla="*/ 1764957 h 1773599"/>
                  <a:gd name="connsiteX4" fmla="*/ 0 w 1792510"/>
                  <a:gd name="connsiteY4" fmla="*/ 1773599 h 1773599"/>
                  <a:gd name="connsiteX5" fmla="*/ 0 w 1792510"/>
                  <a:gd name="connsiteY5" fmla="*/ 1193875 h 1773599"/>
                  <a:gd name="connsiteX6" fmla="*/ 111874 w 1792510"/>
                  <a:gd name="connsiteY6" fmla="*/ 1188226 h 1773599"/>
                  <a:gd name="connsiteX7" fmla="*/ 1208141 w 1792510"/>
                  <a:gd name="connsiteY7" fmla="*/ 91959 h 1773599"/>
                  <a:gd name="connsiteX8" fmla="*/ 1212785 w 1792510"/>
                  <a:gd name="connsiteY8" fmla="*/ 0 h 17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2510" h="1773599">
                    <a:moveTo>
                      <a:pt x="1212785" y="0"/>
                    </a:moveTo>
                    <a:lnTo>
                      <a:pt x="1792510" y="0"/>
                    </a:lnTo>
                    <a:lnTo>
                      <a:pt x="1784873" y="151232"/>
                    </a:lnTo>
                    <a:cubicBezTo>
                      <a:pt x="1698462" y="1002103"/>
                      <a:pt x="1022019" y="1678546"/>
                      <a:pt x="171148" y="1764957"/>
                    </a:cubicBezTo>
                    <a:lnTo>
                      <a:pt x="0" y="1773599"/>
                    </a:lnTo>
                    <a:lnTo>
                      <a:pt x="0" y="1193875"/>
                    </a:lnTo>
                    <a:lnTo>
                      <a:pt x="111874" y="1188226"/>
                    </a:lnTo>
                    <a:cubicBezTo>
                      <a:pt x="689905" y="1129524"/>
                      <a:pt x="1149439" y="669990"/>
                      <a:pt x="1208141" y="91959"/>
                    </a:cubicBezTo>
                    <a:lnTo>
                      <a:pt x="1212785" y="0"/>
                    </a:lnTo>
                    <a:close/>
                  </a:path>
                </a:pathLst>
              </a:custGeom>
              <a:solidFill>
                <a:schemeClr val="accent3"/>
              </a:solidFill>
              <a:ln w="12700">
                <a:miter lim="400000"/>
              </a:ln>
            </p:spPr>
            <p:txBody>
              <a:bodyPr rot="0" spcFirstLastPara="0" vertOverflow="overflow" horzOverflow="overflow" vert="horz" wrap="square" lIns="28575" tIns="28575" rIns="28575" bIns="28575" numCol="1" spcCol="0" rtlCol="0" fromWordArt="0" anchor="ctr" anchorCtr="0" forceAA="0" compatLnSpc="1">
                <a:prstTxWarp prst="textNoShape">
                  <a:avLst/>
                </a:prstTxWarp>
                <a:noAutofit/>
              </a:bodyPr>
              <a:lstStyle/>
              <a:p>
                <a:pPr algn="ctr"/>
                <a:endParaRPr lang="en-US" sz="2250">
                  <a:solidFill>
                    <a:srgbClr val="FFFFFF"/>
                  </a:solidFill>
                </a:endParaRPr>
              </a:p>
            </p:txBody>
          </p:sp>
          <p:sp>
            <p:nvSpPr>
              <p:cNvPr id="54" name="Freeform: Shape 53">
                <a:extLst>
                  <a:ext uri="{FF2B5EF4-FFF2-40B4-BE49-F238E27FC236}">
                    <a16:creationId xmlns:a16="http://schemas.microsoft.com/office/drawing/2014/main" id="{7C9A26F3-D90E-403D-8448-7C6BD62FC4AE}"/>
                  </a:ext>
                </a:extLst>
              </p:cNvPr>
              <p:cNvSpPr/>
              <p:nvPr/>
            </p:nvSpPr>
            <p:spPr>
              <a:xfrm>
                <a:off x="4418461" y="2991213"/>
                <a:ext cx="546977" cy="405271"/>
              </a:xfrm>
              <a:custGeom>
                <a:avLst/>
                <a:gdLst>
                  <a:gd name="connsiteX0" fmla="*/ 306504 w 599372"/>
                  <a:gd name="connsiteY0" fmla="*/ 0 h 444092"/>
                  <a:gd name="connsiteX1" fmla="*/ 380467 w 599372"/>
                  <a:gd name="connsiteY1" fmla="*/ 30543 h 444092"/>
                  <a:gd name="connsiteX2" fmla="*/ 599372 w 599372"/>
                  <a:gd name="connsiteY2" fmla="*/ 249515 h 444092"/>
                  <a:gd name="connsiteX3" fmla="*/ 584366 w 599372"/>
                  <a:gd name="connsiteY3" fmla="*/ 352136 h 444092"/>
                  <a:gd name="connsiteX4" fmla="*/ 579723 w 599372"/>
                  <a:gd name="connsiteY4" fmla="*/ 444092 h 444092"/>
                  <a:gd name="connsiteX5" fmla="*/ 0 w 599372"/>
                  <a:gd name="connsiteY5" fmla="*/ 444092 h 444092"/>
                  <a:gd name="connsiteX6" fmla="*/ 7636 w 599372"/>
                  <a:gd name="connsiteY6" fmla="*/ 292863 h 444092"/>
                  <a:gd name="connsiteX7" fmla="*/ 13381 w 599372"/>
                  <a:gd name="connsiteY7" fmla="*/ 253580 h 444092"/>
                  <a:gd name="connsiteX8" fmla="*/ 39688 w 599372"/>
                  <a:gd name="connsiteY8" fmla="*/ 226850 h 444092"/>
                  <a:gd name="connsiteX9" fmla="*/ 232616 w 599372"/>
                  <a:gd name="connsiteY9" fmla="*/ 31253 h 444092"/>
                  <a:gd name="connsiteX10" fmla="*/ 306504 w 599372"/>
                  <a:gd name="connsiteY10" fmla="*/ 0 h 4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372" h="444092">
                    <a:moveTo>
                      <a:pt x="306504" y="0"/>
                    </a:moveTo>
                    <a:cubicBezTo>
                      <a:pt x="333253" y="-89"/>
                      <a:pt x="360014" y="10122"/>
                      <a:pt x="380467" y="30543"/>
                    </a:cubicBezTo>
                    <a:lnTo>
                      <a:pt x="599372" y="249515"/>
                    </a:lnTo>
                    <a:lnTo>
                      <a:pt x="584366" y="352136"/>
                    </a:lnTo>
                    <a:lnTo>
                      <a:pt x="579723" y="444092"/>
                    </a:lnTo>
                    <a:lnTo>
                      <a:pt x="0" y="444092"/>
                    </a:lnTo>
                    <a:lnTo>
                      <a:pt x="7636" y="292863"/>
                    </a:lnTo>
                    <a:lnTo>
                      <a:pt x="13381" y="253580"/>
                    </a:lnTo>
                    <a:lnTo>
                      <a:pt x="39688" y="226850"/>
                    </a:lnTo>
                    <a:lnTo>
                      <a:pt x="232616" y="31253"/>
                    </a:lnTo>
                    <a:cubicBezTo>
                      <a:pt x="253018" y="10477"/>
                      <a:pt x="279755" y="89"/>
                      <a:pt x="306504" y="0"/>
                    </a:cubicBez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55" name="Freeform: Shape 54">
                <a:extLst>
                  <a:ext uri="{FF2B5EF4-FFF2-40B4-BE49-F238E27FC236}">
                    <a16:creationId xmlns:a16="http://schemas.microsoft.com/office/drawing/2014/main" id="{0FC22577-283D-4DD6-AAAA-3A04CC1ABF12}"/>
                  </a:ext>
                </a:extLst>
              </p:cNvPr>
              <p:cNvSpPr/>
              <p:nvPr/>
            </p:nvSpPr>
            <p:spPr>
              <a:xfrm rot="5400000">
                <a:off x="6007968" y="1851077"/>
                <a:ext cx="547897" cy="405274"/>
              </a:xfrm>
              <a:custGeom>
                <a:avLst/>
                <a:gdLst>
                  <a:gd name="connsiteX0" fmla="*/ 0 w 600380"/>
                  <a:gd name="connsiteY0" fmla="*/ 444094 h 444094"/>
                  <a:gd name="connsiteX1" fmla="*/ 8285 w 600380"/>
                  <a:gd name="connsiteY1" fmla="*/ 280016 h 444094"/>
                  <a:gd name="connsiteX2" fmla="*/ 60611 w 600380"/>
                  <a:gd name="connsiteY2" fmla="*/ 226850 h 444094"/>
                  <a:gd name="connsiteX3" fmla="*/ 253539 w 600380"/>
                  <a:gd name="connsiteY3" fmla="*/ 31253 h 444094"/>
                  <a:gd name="connsiteX4" fmla="*/ 327427 w 600380"/>
                  <a:gd name="connsiteY4" fmla="*/ 0 h 444094"/>
                  <a:gd name="connsiteX5" fmla="*/ 401390 w 600380"/>
                  <a:gd name="connsiteY5" fmla="*/ 30543 h 444094"/>
                  <a:gd name="connsiteX6" fmla="*/ 600380 w 600380"/>
                  <a:gd name="connsiteY6" fmla="*/ 229594 h 444094"/>
                  <a:gd name="connsiteX7" fmla="*/ 585373 w 600380"/>
                  <a:gd name="connsiteY7" fmla="*/ 332220 h 444094"/>
                  <a:gd name="connsiteX8" fmla="*/ 579724 w 600380"/>
                  <a:gd name="connsiteY8" fmla="*/ 444094 h 4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380" h="444094">
                    <a:moveTo>
                      <a:pt x="0" y="444094"/>
                    </a:moveTo>
                    <a:lnTo>
                      <a:pt x="8285" y="280016"/>
                    </a:lnTo>
                    <a:lnTo>
                      <a:pt x="60611" y="226850"/>
                    </a:lnTo>
                    <a:lnTo>
                      <a:pt x="253539" y="31253"/>
                    </a:lnTo>
                    <a:cubicBezTo>
                      <a:pt x="273941" y="10477"/>
                      <a:pt x="300678" y="89"/>
                      <a:pt x="327427" y="0"/>
                    </a:cubicBezTo>
                    <a:cubicBezTo>
                      <a:pt x="354176" y="-89"/>
                      <a:pt x="380937" y="10122"/>
                      <a:pt x="401390" y="30543"/>
                    </a:cubicBezTo>
                    <a:lnTo>
                      <a:pt x="600380" y="229594"/>
                    </a:lnTo>
                    <a:lnTo>
                      <a:pt x="585373" y="332220"/>
                    </a:lnTo>
                    <a:lnTo>
                      <a:pt x="579724" y="444094"/>
                    </a:ln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56" name="Freeform: Shape 55">
                <a:extLst>
                  <a:ext uri="{FF2B5EF4-FFF2-40B4-BE49-F238E27FC236}">
                    <a16:creationId xmlns:a16="http://schemas.microsoft.com/office/drawing/2014/main" id="{96DBB00F-4894-43E5-8353-FC3D994E79A7}"/>
                  </a:ext>
                </a:extLst>
              </p:cNvPr>
              <p:cNvSpPr/>
              <p:nvPr/>
            </p:nvSpPr>
            <p:spPr>
              <a:xfrm rot="16200000">
                <a:off x="5538917" y="4597393"/>
                <a:ext cx="552744" cy="405271"/>
              </a:xfrm>
              <a:custGeom>
                <a:avLst/>
                <a:gdLst>
                  <a:gd name="connsiteX0" fmla="*/ 605691 w 605691"/>
                  <a:gd name="connsiteY0" fmla="*/ 236919 h 444092"/>
                  <a:gd name="connsiteX1" fmla="*/ 598997 w 605691"/>
                  <a:gd name="connsiteY1" fmla="*/ 265128 h 444092"/>
                  <a:gd name="connsiteX2" fmla="*/ 583362 w 605691"/>
                  <a:gd name="connsiteY2" fmla="*/ 372051 h 444092"/>
                  <a:gd name="connsiteX3" fmla="*/ 579724 w 605691"/>
                  <a:gd name="connsiteY3" fmla="*/ 444092 h 444092"/>
                  <a:gd name="connsiteX4" fmla="*/ 0 w 605691"/>
                  <a:gd name="connsiteY4" fmla="*/ 444092 h 444092"/>
                  <a:gd name="connsiteX5" fmla="*/ 6631 w 605691"/>
                  <a:gd name="connsiteY5" fmla="*/ 312779 h 444092"/>
                  <a:gd name="connsiteX6" fmla="*/ 12320 w 605691"/>
                  <a:gd name="connsiteY6" fmla="*/ 273873 h 444092"/>
                  <a:gd name="connsiteX7" fmla="*/ 58600 w 605691"/>
                  <a:gd name="connsiteY7" fmla="*/ 226850 h 444092"/>
                  <a:gd name="connsiteX8" fmla="*/ 251528 w 605691"/>
                  <a:gd name="connsiteY8" fmla="*/ 31253 h 444092"/>
                  <a:gd name="connsiteX9" fmla="*/ 325416 w 605691"/>
                  <a:gd name="connsiteY9" fmla="*/ 0 h 444092"/>
                  <a:gd name="connsiteX10" fmla="*/ 399379 w 605691"/>
                  <a:gd name="connsiteY10" fmla="*/ 30543 h 44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5691" h="444092">
                    <a:moveTo>
                      <a:pt x="605691" y="236919"/>
                    </a:moveTo>
                    <a:lnTo>
                      <a:pt x="598997" y="265128"/>
                    </a:lnTo>
                    <a:cubicBezTo>
                      <a:pt x="592266" y="300260"/>
                      <a:pt x="587031" y="335924"/>
                      <a:pt x="583362" y="372051"/>
                    </a:cubicBezTo>
                    <a:lnTo>
                      <a:pt x="579724" y="444092"/>
                    </a:lnTo>
                    <a:lnTo>
                      <a:pt x="0" y="444092"/>
                    </a:lnTo>
                    <a:lnTo>
                      <a:pt x="6631" y="312779"/>
                    </a:lnTo>
                    <a:lnTo>
                      <a:pt x="12320" y="273873"/>
                    </a:lnTo>
                    <a:lnTo>
                      <a:pt x="58600" y="226850"/>
                    </a:lnTo>
                    <a:lnTo>
                      <a:pt x="251528" y="31253"/>
                    </a:lnTo>
                    <a:cubicBezTo>
                      <a:pt x="271930" y="10477"/>
                      <a:pt x="298667" y="89"/>
                      <a:pt x="325416" y="0"/>
                    </a:cubicBezTo>
                    <a:cubicBezTo>
                      <a:pt x="352165" y="-89"/>
                      <a:pt x="378926" y="10122"/>
                      <a:pt x="399379" y="30543"/>
                    </a:cubicBez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57" name="Freeform: Shape 56">
                <a:extLst>
                  <a:ext uri="{FF2B5EF4-FFF2-40B4-BE49-F238E27FC236}">
                    <a16:creationId xmlns:a16="http://schemas.microsoft.com/office/drawing/2014/main" id="{DDDFF054-AD3B-4B85-8E90-7D8D551D4044}"/>
                  </a:ext>
                </a:extLst>
              </p:cNvPr>
              <p:cNvSpPr/>
              <p:nvPr/>
            </p:nvSpPr>
            <p:spPr>
              <a:xfrm>
                <a:off x="4155370" y="3106575"/>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chemeClr val="accent5">
                  <a:lumMod val="40000"/>
                  <a:lumOff val="60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58" name="Freeform: Shape 57">
                <a:extLst>
                  <a:ext uri="{FF2B5EF4-FFF2-40B4-BE49-F238E27FC236}">
                    <a16:creationId xmlns:a16="http://schemas.microsoft.com/office/drawing/2014/main" id="{5B178DEF-587E-40CD-95AD-D983BD8206D9}"/>
                  </a:ext>
                </a:extLst>
              </p:cNvPr>
              <p:cNvSpPr/>
              <p:nvPr/>
            </p:nvSpPr>
            <p:spPr>
              <a:xfrm rot="5400000">
                <a:off x="5502479" y="1759467"/>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chemeClr val="accent5"/>
              </a:solidFill>
              <a:ln w="12700">
                <a:miter lim="400000"/>
              </a:ln>
            </p:spPr>
            <p:txBody>
              <a:bodyPr wrap="square" lIns="28575" tIns="28575" rIns="28575" bIns="28575" anchor="ctr">
                <a:noAutofit/>
              </a:bodyPr>
              <a:lstStyle/>
              <a:p>
                <a:pPr algn="ctr"/>
                <a:endParaRPr sz="2250" dirty="0">
                  <a:solidFill>
                    <a:srgbClr val="FFFFFF"/>
                  </a:solidFill>
                </a:endParaRPr>
              </a:p>
            </p:txBody>
          </p:sp>
          <p:sp>
            <p:nvSpPr>
              <p:cNvPr id="59" name="Freeform: Shape 58">
                <a:extLst>
                  <a:ext uri="{FF2B5EF4-FFF2-40B4-BE49-F238E27FC236}">
                    <a16:creationId xmlns:a16="http://schemas.microsoft.com/office/drawing/2014/main" id="{5E3BB21E-BA6A-486A-AAC1-1B0CD6FD98E2}"/>
                  </a:ext>
                </a:extLst>
              </p:cNvPr>
              <p:cNvSpPr/>
              <p:nvPr/>
            </p:nvSpPr>
            <p:spPr>
              <a:xfrm rot="16200000">
                <a:off x="5502479" y="4453684"/>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chemeClr val="accent3"/>
              </a:solidFill>
              <a:ln w="12700">
                <a:miter lim="400000"/>
              </a:ln>
            </p:spPr>
            <p:txBody>
              <a:bodyPr wrap="square" lIns="28575" tIns="28575" rIns="28575" bIns="28575" anchor="ctr">
                <a:noAutofit/>
              </a:bodyPr>
              <a:lstStyle/>
              <a:p>
                <a:pPr algn="ctr"/>
                <a:endParaRPr sz="2250" dirty="0">
                  <a:solidFill>
                    <a:srgbClr val="FFFFFF"/>
                  </a:solidFill>
                </a:endParaRPr>
              </a:p>
            </p:txBody>
          </p:sp>
          <p:sp>
            <p:nvSpPr>
              <p:cNvPr id="60" name="Freeform: Shape 59">
                <a:extLst>
                  <a:ext uri="{FF2B5EF4-FFF2-40B4-BE49-F238E27FC236}">
                    <a16:creationId xmlns:a16="http://schemas.microsoft.com/office/drawing/2014/main" id="{4D3B57E7-DAEE-4CB1-8086-52AF8BB45E3E}"/>
                  </a:ext>
                </a:extLst>
              </p:cNvPr>
              <p:cNvSpPr/>
              <p:nvPr/>
            </p:nvSpPr>
            <p:spPr>
              <a:xfrm rot="10800000">
                <a:off x="7168185" y="3459677"/>
                <a:ext cx="546913" cy="405274"/>
              </a:xfrm>
              <a:custGeom>
                <a:avLst/>
                <a:gdLst>
                  <a:gd name="connsiteX0" fmla="*/ 579725 w 599301"/>
                  <a:gd name="connsiteY0" fmla="*/ 444094 h 444094"/>
                  <a:gd name="connsiteX1" fmla="*/ 0 w 599301"/>
                  <a:gd name="connsiteY1" fmla="*/ 444094 h 444094"/>
                  <a:gd name="connsiteX2" fmla="*/ 7637 w 599301"/>
                  <a:gd name="connsiteY2" fmla="*/ 292862 h 444094"/>
                  <a:gd name="connsiteX3" fmla="*/ 13481 w 599301"/>
                  <a:gd name="connsiteY3" fmla="*/ 252894 h 444094"/>
                  <a:gd name="connsiteX4" fmla="*/ 39114 w 599301"/>
                  <a:gd name="connsiteY4" fmla="*/ 226850 h 444094"/>
                  <a:gd name="connsiteX5" fmla="*/ 232042 w 599301"/>
                  <a:gd name="connsiteY5" fmla="*/ 31253 h 444094"/>
                  <a:gd name="connsiteX6" fmla="*/ 305930 w 599301"/>
                  <a:gd name="connsiteY6" fmla="*/ 0 h 444094"/>
                  <a:gd name="connsiteX7" fmla="*/ 379893 w 599301"/>
                  <a:gd name="connsiteY7" fmla="*/ 30543 h 444094"/>
                  <a:gd name="connsiteX8" fmla="*/ 599301 w 599301"/>
                  <a:gd name="connsiteY8" fmla="*/ 250019 h 444094"/>
                  <a:gd name="connsiteX9" fmla="*/ 584369 w 599301"/>
                  <a:gd name="connsiteY9" fmla="*/ 352135 h 44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301" h="444094">
                    <a:moveTo>
                      <a:pt x="579725" y="444094"/>
                    </a:moveTo>
                    <a:lnTo>
                      <a:pt x="0" y="444094"/>
                    </a:lnTo>
                    <a:lnTo>
                      <a:pt x="7637" y="292862"/>
                    </a:lnTo>
                    <a:lnTo>
                      <a:pt x="13481" y="252894"/>
                    </a:lnTo>
                    <a:lnTo>
                      <a:pt x="39114" y="226850"/>
                    </a:lnTo>
                    <a:lnTo>
                      <a:pt x="232042" y="31253"/>
                    </a:lnTo>
                    <a:cubicBezTo>
                      <a:pt x="252444" y="10477"/>
                      <a:pt x="279181" y="89"/>
                      <a:pt x="305930" y="0"/>
                    </a:cubicBezTo>
                    <a:cubicBezTo>
                      <a:pt x="332679" y="-89"/>
                      <a:pt x="359440" y="10122"/>
                      <a:pt x="379893" y="30543"/>
                    </a:cubicBezTo>
                    <a:lnTo>
                      <a:pt x="599301" y="250019"/>
                    </a:lnTo>
                    <a:lnTo>
                      <a:pt x="584369" y="352135"/>
                    </a:lnTo>
                    <a:close/>
                  </a:path>
                </a:pathLst>
              </a:custGeom>
              <a:solidFill>
                <a:schemeClr val="tx1">
                  <a:alpha val="25000"/>
                </a:schemeClr>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61" name="Freeform: Shape 60">
                <a:extLst>
                  <a:ext uri="{FF2B5EF4-FFF2-40B4-BE49-F238E27FC236}">
                    <a16:creationId xmlns:a16="http://schemas.microsoft.com/office/drawing/2014/main" id="{57710B73-B9D6-4E27-8EEA-B876A7845EFB}"/>
                  </a:ext>
                </a:extLst>
              </p:cNvPr>
              <p:cNvSpPr/>
              <p:nvPr/>
            </p:nvSpPr>
            <p:spPr>
              <a:xfrm rot="10800000">
                <a:off x="6886464" y="3106575"/>
                <a:ext cx="1092249" cy="644851"/>
              </a:xfrm>
              <a:custGeom>
                <a:avLst/>
                <a:gdLst>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87577 w 1196875"/>
                  <a:gd name="connsiteY7" fmla="*/ 832068 h 832068"/>
                  <a:gd name="connsiteX8" fmla="*/ 357286 w 1196875"/>
                  <a:gd name="connsiteY8" fmla="*/ 706621 h 832068"/>
                  <a:gd name="connsiteX9" fmla="*/ 104423 w 1196875"/>
                  <a:gd name="connsiteY9" fmla="*/ 706621 h 832068"/>
                  <a:gd name="connsiteX10" fmla="*/ 30142 w 1196875"/>
                  <a:gd name="connsiteY10" fmla="*/ 529469 h 832068"/>
                  <a:gd name="connsiteX11" fmla="*/ 327981 w 1196875"/>
                  <a:gd name="connsiteY11" fmla="*/ 226850 h 832068"/>
                  <a:gd name="connsiteX12" fmla="*/ 520909 w 1196875"/>
                  <a:gd name="connsiteY12" fmla="*/ 31253 h 832068"/>
                  <a:gd name="connsiteX13" fmla="*/ 594797 w 1196875"/>
                  <a:gd name="connsiteY13" fmla="*/ 0 h 832068"/>
                  <a:gd name="connsiteX0" fmla="*/ 594797 w 1196875"/>
                  <a:gd name="connsiteY0" fmla="*/ 0 h 832068"/>
                  <a:gd name="connsiteX1" fmla="*/ 668760 w 1196875"/>
                  <a:gd name="connsiteY1" fmla="*/ 30543 h 832068"/>
                  <a:gd name="connsiteX2" fmla="*/ 902493 w 1196875"/>
                  <a:gd name="connsiteY2" fmla="*/ 264348 h 832068"/>
                  <a:gd name="connsiteX3" fmla="*/ 1166243 w 1196875"/>
                  <a:gd name="connsiteY3" fmla="*/ 528151 h 832068"/>
                  <a:gd name="connsiteX4" fmla="*/ 1092674 w 1196875"/>
                  <a:gd name="connsiteY4" fmla="*/ 706013 h 832068"/>
                  <a:gd name="connsiteX5" fmla="*/ 948893 w 1196875"/>
                  <a:gd name="connsiteY5" fmla="*/ 706013 h 832068"/>
                  <a:gd name="connsiteX6" fmla="*/ 996423 w 1196875"/>
                  <a:gd name="connsiteY6" fmla="*/ 832068 h 832068"/>
                  <a:gd name="connsiteX7" fmla="*/ 357286 w 1196875"/>
                  <a:gd name="connsiteY7" fmla="*/ 706621 h 832068"/>
                  <a:gd name="connsiteX8" fmla="*/ 104423 w 1196875"/>
                  <a:gd name="connsiteY8" fmla="*/ 706621 h 832068"/>
                  <a:gd name="connsiteX9" fmla="*/ 30142 w 1196875"/>
                  <a:gd name="connsiteY9" fmla="*/ 529469 h 832068"/>
                  <a:gd name="connsiteX10" fmla="*/ 327981 w 1196875"/>
                  <a:gd name="connsiteY10" fmla="*/ 226850 h 832068"/>
                  <a:gd name="connsiteX11" fmla="*/ 520909 w 1196875"/>
                  <a:gd name="connsiteY11" fmla="*/ 31253 h 832068"/>
                  <a:gd name="connsiteX12" fmla="*/ 594797 w 1196875"/>
                  <a:gd name="connsiteY12" fmla="*/ 0 h 832068"/>
                  <a:gd name="connsiteX0" fmla="*/ 594797 w 1196875"/>
                  <a:gd name="connsiteY0" fmla="*/ 0 h 706621"/>
                  <a:gd name="connsiteX1" fmla="*/ 668760 w 1196875"/>
                  <a:gd name="connsiteY1" fmla="*/ 30543 h 706621"/>
                  <a:gd name="connsiteX2" fmla="*/ 902493 w 1196875"/>
                  <a:gd name="connsiteY2" fmla="*/ 264348 h 706621"/>
                  <a:gd name="connsiteX3" fmla="*/ 1166243 w 1196875"/>
                  <a:gd name="connsiteY3" fmla="*/ 528151 h 706621"/>
                  <a:gd name="connsiteX4" fmla="*/ 1092674 w 1196875"/>
                  <a:gd name="connsiteY4" fmla="*/ 706013 h 706621"/>
                  <a:gd name="connsiteX5" fmla="*/ 948893 w 1196875"/>
                  <a:gd name="connsiteY5" fmla="*/ 706013 h 706621"/>
                  <a:gd name="connsiteX6" fmla="*/ 357286 w 1196875"/>
                  <a:gd name="connsiteY6" fmla="*/ 706621 h 706621"/>
                  <a:gd name="connsiteX7" fmla="*/ 104423 w 1196875"/>
                  <a:gd name="connsiteY7" fmla="*/ 706621 h 706621"/>
                  <a:gd name="connsiteX8" fmla="*/ 30142 w 1196875"/>
                  <a:gd name="connsiteY8" fmla="*/ 529469 h 706621"/>
                  <a:gd name="connsiteX9" fmla="*/ 327981 w 1196875"/>
                  <a:gd name="connsiteY9" fmla="*/ 226850 h 706621"/>
                  <a:gd name="connsiteX10" fmla="*/ 520909 w 1196875"/>
                  <a:gd name="connsiteY10" fmla="*/ 31253 h 706621"/>
                  <a:gd name="connsiteX11" fmla="*/ 594797 w 1196875"/>
                  <a:gd name="connsiteY11" fmla="*/ 0 h 70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6875" h="706621">
                    <a:moveTo>
                      <a:pt x="594797" y="0"/>
                    </a:moveTo>
                    <a:cubicBezTo>
                      <a:pt x="621546" y="-89"/>
                      <a:pt x="648307" y="10122"/>
                      <a:pt x="668760" y="30543"/>
                    </a:cubicBezTo>
                    <a:lnTo>
                      <a:pt x="902493" y="264348"/>
                    </a:lnTo>
                    <a:lnTo>
                      <a:pt x="1166243" y="528151"/>
                    </a:lnTo>
                    <a:cubicBezTo>
                      <a:pt x="1231672" y="593519"/>
                      <a:pt x="1185373" y="706013"/>
                      <a:pt x="1092674" y="706013"/>
                    </a:cubicBezTo>
                    <a:lnTo>
                      <a:pt x="948893" y="706013"/>
                    </a:lnTo>
                    <a:lnTo>
                      <a:pt x="357286" y="706621"/>
                    </a:lnTo>
                    <a:lnTo>
                      <a:pt x="104423" y="706621"/>
                    </a:lnTo>
                    <a:cubicBezTo>
                      <a:pt x="11724" y="706621"/>
                      <a:pt x="-34575" y="595546"/>
                      <a:pt x="30142" y="529469"/>
                    </a:cubicBezTo>
                    <a:lnTo>
                      <a:pt x="327981" y="226850"/>
                    </a:lnTo>
                    <a:lnTo>
                      <a:pt x="520909" y="31253"/>
                    </a:lnTo>
                    <a:cubicBezTo>
                      <a:pt x="541311" y="10477"/>
                      <a:pt x="568048" y="89"/>
                      <a:pt x="594797" y="0"/>
                    </a:cubicBezTo>
                    <a:close/>
                  </a:path>
                </a:pathLst>
              </a:custGeom>
              <a:solidFill>
                <a:schemeClr val="tx2"/>
              </a:solidFill>
              <a:ln w="12700">
                <a:miter lim="400000"/>
              </a:ln>
            </p:spPr>
            <p:txBody>
              <a:bodyPr wrap="square" lIns="28575" tIns="28575" rIns="28575" bIns="28575" anchor="ctr">
                <a:noAutofit/>
              </a:bodyPr>
              <a:lstStyle/>
              <a:p>
                <a:pPr algn="ctr"/>
                <a:endParaRPr sz="2250">
                  <a:solidFill>
                    <a:srgbClr val="FFFFFF"/>
                  </a:solidFill>
                </a:endParaRPr>
              </a:p>
            </p:txBody>
          </p:sp>
          <p:sp>
            <p:nvSpPr>
              <p:cNvPr id="62" name="Graphic 40" descr="Magnifying glass">
                <a:extLst>
                  <a:ext uri="{FF2B5EF4-FFF2-40B4-BE49-F238E27FC236}">
                    <a16:creationId xmlns:a16="http://schemas.microsoft.com/office/drawing/2014/main" id="{9CBC15C8-AC41-4DFE-BC94-A385DC39957A}"/>
                  </a:ext>
                </a:extLst>
              </p:cNvPr>
              <p:cNvSpPr/>
              <p:nvPr/>
            </p:nvSpPr>
            <p:spPr>
              <a:xfrm>
                <a:off x="7226871" y="3180272"/>
                <a:ext cx="384292" cy="384292"/>
              </a:xfrm>
              <a:custGeom>
                <a:avLst/>
                <a:gdLst>
                  <a:gd name="connsiteX0" fmla="*/ 415164 w 421102"/>
                  <a:gd name="connsiteY0" fmla="*/ 361716 h 421102"/>
                  <a:gd name="connsiteX1" fmla="*/ 347680 w 421102"/>
                  <a:gd name="connsiteY1" fmla="*/ 294232 h 421102"/>
                  <a:gd name="connsiteX2" fmla="*/ 314207 w 421102"/>
                  <a:gd name="connsiteY2" fmla="*/ 283974 h 421102"/>
                  <a:gd name="connsiteX3" fmla="*/ 290453 w 421102"/>
                  <a:gd name="connsiteY3" fmla="*/ 260220 h 421102"/>
                  <a:gd name="connsiteX4" fmla="*/ 323925 w 421102"/>
                  <a:gd name="connsiteY4" fmla="*/ 161962 h 421102"/>
                  <a:gd name="connsiteX5" fmla="*/ 161962 w 421102"/>
                  <a:gd name="connsiteY5" fmla="*/ 0 h 421102"/>
                  <a:gd name="connsiteX6" fmla="*/ 0 w 421102"/>
                  <a:gd name="connsiteY6" fmla="*/ 161962 h 421102"/>
                  <a:gd name="connsiteX7" fmla="*/ 161962 w 421102"/>
                  <a:gd name="connsiteY7" fmla="*/ 323925 h 421102"/>
                  <a:gd name="connsiteX8" fmla="*/ 260220 w 421102"/>
                  <a:gd name="connsiteY8" fmla="*/ 290453 h 421102"/>
                  <a:gd name="connsiteX9" fmla="*/ 283974 w 421102"/>
                  <a:gd name="connsiteY9" fmla="*/ 314207 h 421102"/>
                  <a:gd name="connsiteX10" fmla="*/ 294232 w 421102"/>
                  <a:gd name="connsiteY10" fmla="*/ 347680 h 421102"/>
                  <a:gd name="connsiteX11" fmla="*/ 361716 w 421102"/>
                  <a:gd name="connsiteY11" fmla="*/ 415164 h 421102"/>
                  <a:gd name="connsiteX12" fmla="*/ 388710 w 421102"/>
                  <a:gd name="connsiteY12" fmla="*/ 426501 h 421102"/>
                  <a:gd name="connsiteX13" fmla="*/ 415704 w 421102"/>
                  <a:gd name="connsiteY13" fmla="*/ 415164 h 421102"/>
                  <a:gd name="connsiteX14" fmla="*/ 415164 w 421102"/>
                  <a:gd name="connsiteY14" fmla="*/ 361716 h 421102"/>
                  <a:gd name="connsiteX15" fmla="*/ 161423 w 421102"/>
                  <a:gd name="connsiteY15" fmla="*/ 290993 h 421102"/>
                  <a:gd name="connsiteX16" fmla="*/ 31853 w 421102"/>
                  <a:gd name="connsiteY16" fmla="*/ 161423 h 421102"/>
                  <a:gd name="connsiteX17" fmla="*/ 161423 w 421102"/>
                  <a:gd name="connsiteY17" fmla="*/ 31853 h 421102"/>
                  <a:gd name="connsiteX18" fmla="*/ 290993 w 421102"/>
                  <a:gd name="connsiteY18" fmla="*/ 161423 h 421102"/>
                  <a:gd name="connsiteX19" fmla="*/ 161423 w 421102"/>
                  <a:gd name="connsiteY19" fmla="*/ 290993 h 42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02" h="421102">
                    <a:moveTo>
                      <a:pt x="415164" y="361716"/>
                    </a:moveTo>
                    <a:lnTo>
                      <a:pt x="347680" y="294232"/>
                    </a:lnTo>
                    <a:cubicBezTo>
                      <a:pt x="338502" y="285054"/>
                      <a:pt x="326085" y="281815"/>
                      <a:pt x="314207" y="283974"/>
                    </a:cubicBezTo>
                    <a:lnTo>
                      <a:pt x="290453" y="260220"/>
                    </a:lnTo>
                    <a:cubicBezTo>
                      <a:pt x="311508" y="233226"/>
                      <a:pt x="323925" y="198674"/>
                      <a:pt x="323925" y="161962"/>
                    </a:cubicBezTo>
                    <a:cubicBezTo>
                      <a:pt x="323925" y="72883"/>
                      <a:pt x="251042" y="0"/>
                      <a:pt x="161962" y="0"/>
                    </a:cubicBezTo>
                    <a:cubicBezTo>
                      <a:pt x="72883" y="0"/>
                      <a:pt x="0" y="72883"/>
                      <a:pt x="0" y="161962"/>
                    </a:cubicBezTo>
                    <a:cubicBezTo>
                      <a:pt x="0" y="251042"/>
                      <a:pt x="72883" y="323925"/>
                      <a:pt x="161962" y="323925"/>
                    </a:cubicBezTo>
                    <a:cubicBezTo>
                      <a:pt x="198674" y="323925"/>
                      <a:pt x="232686" y="311508"/>
                      <a:pt x="260220" y="290453"/>
                    </a:cubicBezTo>
                    <a:lnTo>
                      <a:pt x="283974" y="314207"/>
                    </a:lnTo>
                    <a:cubicBezTo>
                      <a:pt x="281815" y="326085"/>
                      <a:pt x="285054" y="338502"/>
                      <a:pt x="294232" y="347680"/>
                    </a:cubicBezTo>
                    <a:lnTo>
                      <a:pt x="361716" y="415164"/>
                    </a:lnTo>
                    <a:cubicBezTo>
                      <a:pt x="369275" y="422722"/>
                      <a:pt x="378992" y="426501"/>
                      <a:pt x="388710" y="426501"/>
                    </a:cubicBezTo>
                    <a:cubicBezTo>
                      <a:pt x="398428" y="426501"/>
                      <a:pt x="408145" y="422722"/>
                      <a:pt x="415704" y="415164"/>
                    </a:cubicBezTo>
                    <a:cubicBezTo>
                      <a:pt x="429740" y="400047"/>
                      <a:pt x="429740" y="376293"/>
                      <a:pt x="415164" y="361716"/>
                    </a:cubicBezTo>
                    <a:close/>
                    <a:moveTo>
                      <a:pt x="161423" y="290993"/>
                    </a:moveTo>
                    <a:cubicBezTo>
                      <a:pt x="90159" y="290993"/>
                      <a:pt x="31853" y="232686"/>
                      <a:pt x="31853" y="161423"/>
                    </a:cubicBezTo>
                    <a:cubicBezTo>
                      <a:pt x="31853" y="90159"/>
                      <a:pt x="90159" y="31853"/>
                      <a:pt x="161423" y="31853"/>
                    </a:cubicBezTo>
                    <a:cubicBezTo>
                      <a:pt x="232686" y="31853"/>
                      <a:pt x="290993" y="90159"/>
                      <a:pt x="290993" y="161423"/>
                    </a:cubicBezTo>
                    <a:cubicBezTo>
                      <a:pt x="290993" y="232686"/>
                      <a:pt x="232686" y="290993"/>
                      <a:pt x="161423" y="290993"/>
                    </a:cubicBezTo>
                    <a:close/>
                  </a:path>
                </a:pathLst>
              </a:custGeom>
              <a:solidFill>
                <a:schemeClr val="bg1"/>
              </a:solidFill>
              <a:ln w="5358" cap="flat">
                <a:solidFill>
                  <a:srgbClr val="44546A"/>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63" name="Graphic 39" descr="Single gear">
                <a:extLst>
                  <a:ext uri="{FF2B5EF4-FFF2-40B4-BE49-F238E27FC236}">
                    <a16:creationId xmlns:a16="http://schemas.microsoft.com/office/drawing/2014/main" id="{5D0167A1-85B7-4A23-B89A-2637486ACF9B}"/>
                  </a:ext>
                </a:extLst>
              </p:cNvPr>
              <p:cNvSpPr/>
              <p:nvPr/>
            </p:nvSpPr>
            <p:spPr>
              <a:xfrm>
                <a:off x="5782152" y="1886202"/>
                <a:ext cx="335023" cy="335023"/>
              </a:xfrm>
              <a:custGeom>
                <a:avLst/>
                <a:gdLst>
                  <a:gd name="connsiteX0" fmla="*/ 183558 w 367115"/>
                  <a:gd name="connsiteY0" fmla="*/ 248343 h 367115"/>
                  <a:gd name="connsiteX1" fmla="*/ 118773 w 367115"/>
                  <a:gd name="connsiteY1" fmla="*/ 183558 h 367115"/>
                  <a:gd name="connsiteX2" fmla="*/ 183558 w 367115"/>
                  <a:gd name="connsiteY2" fmla="*/ 118773 h 367115"/>
                  <a:gd name="connsiteX3" fmla="*/ 248343 w 367115"/>
                  <a:gd name="connsiteY3" fmla="*/ 183558 h 367115"/>
                  <a:gd name="connsiteX4" fmla="*/ 183558 w 367115"/>
                  <a:gd name="connsiteY4" fmla="*/ 248343 h 367115"/>
                  <a:gd name="connsiteX5" fmla="*/ 329324 w 367115"/>
                  <a:gd name="connsiteY5" fmla="*/ 143067 h 367115"/>
                  <a:gd name="connsiteX6" fmla="*/ 315287 w 367115"/>
                  <a:gd name="connsiteY6" fmla="*/ 109595 h 367115"/>
                  <a:gd name="connsiteX7" fmla="*/ 328784 w 367115"/>
                  <a:gd name="connsiteY7" fmla="*/ 69104 h 367115"/>
                  <a:gd name="connsiteX8" fmla="*/ 298011 w 367115"/>
                  <a:gd name="connsiteY8" fmla="*/ 38331 h 367115"/>
                  <a:gd name="connsiteX9" fmla="*/ 257520 w 367115"/>
                  <a:gd name="connsiteY9" fmla="*/ 51828 h 367115"/>
                  <a:gd name="connsiteX10" fmla="*/ 223508 w 367115"/>
                  <a:gd name="connsiteY10" fmla="*/ 37791 h 367115"/>
                  <a:gd name="connsiteX11" fmla="*/ 205153 w 367115"/>
                  <a:gd name="connsiteY11" fmla="*/ 0 h 367115"/>
                  <a:gd name="connsiteX12" fmla="*/ 161963 w 367115"/>
                  <a:gd name="connsiteY12" fmla="*/ 0 h 367115"/>
                  <a:gd name="connsiteX13" fmla="*/ 143067 w 367115"/>
                  <a:gd name="connsiteY13" fmla="*/ 37791 h 367115"/>
                  <a:gd name="connsiteX14" fmla="*/ 109595 w 367115"/>
                  <a:gd name="connsiteY14" fmla="*/ 51828 h 367115"/>
                  <a:gd name="connsiteX15" fmla="*/ 69104 w 367115"/>
                  <a:gd name="connsiteY15" fmla="*/ 38331 h 367115"/>
                  <a:gd name="connsiteX16" fmla="*/ 38331 w 367115"/>
                  <a:gd name="connsiteY16" fmla="*/ 69104 h 367115"/>
                  <a:gd name="connsiteX17" fmla="*/ 51828 w 367115"/>
                  <a:gd name="connsiteY17" fmla="*/ 109595 h 367115"/>
                  <a:gd name="connsiteX18" fmla="*/ 37791 w 367115"/>
                  <a:gd name="connsiteY18" fmla="*/ 143607 h 367115"/>
                  <a:gd name="connsiteX19" fmla="*/ 0 w 367115"/>
                  <a:gd name="connsiteY19" fmla="*/ 161963 h 367115"/>
                  <a:gd name="connsiteX20" fmla="*/ 0 w 367115"/>
                  <a:gd name="connsiteY20" fmla="*/ 205153 h 367115"/>
                  <a:gd name="connsiteX21" fmla="*/ 37791 w 367115"/>
                  <a:gd name="connsiteY21" fmla="*/ 224048 h 367115"/>
                  <a:gd name="connsiteX22" fmla="*/ 51828 w 367115"/>
                  <a:gd name="connsiteY22" fmla="*/ 257520 h 367115"/>
                  <a:gd name="connsiteX23" fmla="*/ 38331 w 367115"/>
                  <a:gd name="connsiteY23" fmla="*/ 298011 h 367115"/>
                  <a:gd name="connsiteX24" fmla="*/ 69104 w 367115"/>
                  <a:gd name="connsiteY24" fmla="*/ 328784 h 367115"/>
                  <a:gd name="connsiteX25" fmla="*/ 109595 w 367115"/>
                  <a:gd name="connsiteY25" fmla="*/ 315287 h 367115"/>
                  <a:gd name="connsiteX26" fmla="*/ 143607 w 367115"/>
                  <a:gd name="connsiteY26" fmla="*/ 329324 h 367115"/>
                  <a:gd name="connsiteX27" fmla="*/ 162502 w 367115"/>
                  <a:gd name="connsiteY27" fmla="*/ 367115 h 367115"/>
                  <a:gd name="connsiteX28" fmla="*/ 205692 w 367115"/>
                  <a:gd name="connsiteY28" fmla="*/ 367115 h 367115"/>
                  <a:gd name="connsiteX29" fmla="*/ 224588 w 367115"/>
                  <a:gd name="connsiteY29" fmla="*/ 329324 h 367115"/>
                  <a:gd name="connsiteX30" fmla="*/ 258060 w 367115"/>
                  <a:gd name="connsiteY30" fmla="*/ 315287 h 367115"/>
                  <a:gd name="connsiteX31" fmla="*/ 298551 w 367115"/>
                  <a:gd name="connsiteY31" fmla="*/ 328784 h 367115"/>
                  <a:gd name="connsiteX32" fmla="*/ 329324 w 367115"/>
                  <a:gd name="connsiteY32" fmla="*/ 298011 h 367115"/>
                  <a:gd name="connsiteX33" fmla="*/ 315827 w 367115"/>
                  <a:gd name="connsiteY33" fmla="*/ 257520 h 367115"/>
                  <a:gd name="connsiteX34" fmla="*/ 329864 w 367115"/>
                  <a:gd name="connsiteY34" fmla="*/ 223508 h 367115"/>
                  <a:gd name="connsiteX35" fmla="*/ 367655 w 367115"/>
                  <a:gd name="connsiteY35" fmla="*/ 204613 h 367115"/>
                  <a:gd name="connsiteX36" fmla="*/ 367655 w 367115"/>
                  <a:gd name="connsiteY36" fmla="*/ 161423 h 367115"/>
                  <a:gd name="connsiteX37" fmla="*/ 329324 w 367115"/>
                  <a:gd name="connsiteY37" fmla="*/ 143067 h 36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7115" h="367115">
                    <a:moveTo>
                      <a:pt x="183558" y="248343"/>
                    </a:moveTo>
                    <a:cubicBezTo>
                      <a:pt x="147926" y="248343"/>
                      <a:pt x="118773" y="219189"/>
                      <a:pt x="118773" y="183558"/>
                    </a:cubicBezTo>
                    <a:cubicBezTo>
                      <a:pt x="118773" y="147926"/>
                      <a:pt x="147926" y="118773"/>
                      <a:pt x="183558" y="118773"/>
                    </a:cubicBezTo>
                    <a:cubicBezTo>
                      <a:pt x="219189" y="118773"/>
                      <a:pt x="248343" y="147926"/>
                      <a:pt x="248343" y="183558"/>
                    </a:cubicBezTo>
                    <a:cubicBezTo>
                      <a:pt x="248343" y="219189"/>
                      <a:pt x="219189" y="248343"/>
                      <a:pt x="183558" y="248343"/>
                    </a:cubicBezTo>
                    <a:close/>
                    <a:moveTo>
                      <a:pt x="329324" y="143067"/>
                    </a:moveTo>
                    <a:cubicBezTo>
                      <a:pt x="326085" y="131190"/>
                      <a:pt x="321226" y="119852"/>
                      <a:pt x="315287" y="109595"/>
                    </a:cubicBezTo>
                    <a:lnTo>
                      <a:pt x="328784" y="69104"/>
                    </a:lnTo>
                    <a:lnTo>
                      <a:pt x="298011" y="38331"/>
                    </a:lnTo>
                    <a:lnTo>
                      <a:pt x="257520" y="51828"/>
                    </a:lnTo>
                    <a:cubicBezTo>
                      <a:pt x="246723" y="45889"/>
                      <a:pt x="235385" y="41031"/>
                      <a:pt x="223508" y="37791"/>
                    </a:cubicBezTo>
                    <a:lnTo>
                      <a:pt x="205153" y="0"/>
                    </a:lnTo>
                    <a:lnTo>
                      <a:pt x="161963" y="0"/>
                    </a:lnTo>
                    <a:lnTo>
                      <a:pt x="143067" y="37791"/>
                    </a:lnTo>
                    <a:cubicBezTo>
                      <a:pt x="131190" y="41031"/>
                      <a:pt x="119852" y="45889"/>
                      <a:pt x="109595" y="51828"/>
                    </a:cubicBezTo>
                    <a:lnTo>
                      <a:pt x="69104" y="38331"/>
                    </a:lnTo>
                    <a:lnTo>
                      <a:pt x="38331" y="69104"/>
                    </a:lnTo>
                    <a:lnTo>
                      <a:pt x="51828" y="109595"/>
                    </a:lnTo>
                    <a:cubicBezTo>
                      <a:pt x="45889" y="120392"/>
                      <a:pt x="41031" y="131730"/>
                      <a:pt x="37791" y="143607"/>
                    </a:cubicBezTo>
                    <a:lnTo>
                      <a:pt x="0" y="161963"/>
                    </a:lnTo>
                    <a:lnTo>
                      <a:pt x="0" y="205153"/>
                    </a:lnTo>
                    <a:lnTo>
                      <a:pt x="37791" y="224048"/>
                    </a:lnTo>
                    <a:cubicBezTo>
                      <a:pt x="41031" y="235925"/>
                      <a:pt x="45889" y="247263"/>
                      <a:pt x="51828" y="257520"/>
                    </a:cubicBezTo>
                    <a:lnTo>
                      <a:pt x="38331" y="298011"/>
                    </a:lnTo>
                    <a:lnTo>
                      <a:pt x="69104" y="328784"/>
                    </a:lnTo>
                    <a:lnTo>
                      <a:pt x="109595" y="315287"/>
                    </a:lnTo>
                    <a:cubicBezTo>
                      <a:pt x="120392" y="321226"/>
                      <a:pt x="131730" y="326085"/>
                      <a:pt x="143607" y="329324"/>
                    </a:cubicBezTo>
                    <a:lnTo>
                      <a:pt x="162502" y="367115"/>
                    </a:lnTo>
                    <a:lnTo>
                      <a:pt x="205692" y="367115"/>
                    </a:lnTo>
                    <a:lnTo>
                      <a:pt x="224588" y="329324"/>
                    </a:lnTo>
                    <a:cubicBezTo>
                      <a:pt x="236465" y="326085"/>
                      <a:pt x="247803" y="321226"/>
                      <a:pt x="258060" y="315287"/>
                    </a:cubicBezTo>
                    <a:lnTo>
                      <a:pt x="298551" y="328784"/>
                    </a:lnTo>
                    <a:lnTo>
                      <a:pt x="329324" y="298011"/>
                    </a:lnTo>
                    <a:lnTo>
                      <a:pt x="315827" y="257520"/>
                    </a:lnTo>
                    <a:cubicBezTo>
                      <a:pt x="321766" y="246723"/>
                      <a:pt x="326624" y="235385"/>
                      <a:pt x="329864" y="223508"/>
                    </a:cubicBezTo>
                    <a:lnTo>
                      <a:pt x="367655" y="204613"/>
                    </a:lnTo>
                    <a:lnTo>
                      <a:pt x="367655" y="161423"/>
                    </a:lnTo>
                    <a:lnTo>
                      <a:pt x="329324" y="143067"/>
                    </a:lnTo>
                    <a:close/>
                  </a:path>
                </a:pathLst>
              </a:custGeom>
              <a:solidFill>
                <a:schemeClr val="tx2"/>
              </a:solidFill>
              <a:ln w="535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pic>
            <p:nvPicPr>
              <p:cNvPr id="64" name="Graphic 63" descr="Cheers">
                <a:extLst>
                  <a:ext uri="{FF2B5EF4-FFF2-40B4-BE49-F238E27FC236}">
                    <a16:creationId xmlns:a16="http://schemas.microsoft.com/office/drawing/2014/main" id="{CC1E7142-8235-4C16-96C1-C04CF02F3C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0701" y="3274815"/>
                <a:ext cx="628049" cy="628049"/>
              </a:xfrm>
              <a:prstGeom prst="rect">
                <a:avLst/>
              </a:prstGeom>
            </p:spPr>
          </p:pic>
        </p:grpSp>
        <p:pic>
          <p:nvPicPr>
            <p:cNvPr id="48" name="Picture 47" descr="A close up of a light&#10;&#10;Description automatically generated">
              <a:extLst>
                <a:ext uri="{FF2B5EF4-FFF2-40B4-BE49-F238E27FC236}">
                  <a16:creationId xmlns:a16="http://schemas.microsoft.com/office/drawing/2014/main" id="{2844B997-8994-4B76-9682-8A641C072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342" y="3933739"/>
              <a:ext cx="2242563" cy="1681329"/>
            </a:xfrm>
            <a:prstGeom prst="rect">
              <a:avLst/>
            </a:prstGeom>
          </p:spPr>
        </p:pic>
      </p:grpSp>
      <p:pic>
        <p:nvPicPr>
          <p:cNvPr id="81" name="Picture 80" descr="A screenshot of a cell phone&#10;&#10;Description automatically generated">
            <a:extLst>
              <a:ext uri="{FF2B5EF4-FFF2-40B4-BE49-F238E27FC236}">
                <a16:creationId xmlns:a16="http://schemas.microsoft.com/office/drawing/2014/main" id="{7CBAFA1E-E46C-40F6-962F-A3449810C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4946" y="3204922"/>
            <a:ext cx="5121920" cy="197048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E2EC641-07C5-4BEF-8746-BF614DA24B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746" y="4238812"/>
            <a:ext cx="4883789" cy="186747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401F233-6EE1-4EB8-861B-814BA8A5AE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7556" y="2841622"/>
            <a:ext cx="3118207" cy="3521790"/>
          </a:xfrm>
          <a:prstGeom prst="rect">
            <a:avLst/>
          </a:prstGeom>
        </p:spPr>
      </p:pic>
    </p:spTree>
    <p:extLst>
      <p:ext uri="{BB962C8B-B14F-4D97-AF65-F5344CB8AC3E}">
        <p14:creationId xmlns:p14="http://schemas.microsoft.com/office/powerpoint/2010/main" val="13123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A7B8E482-073E-4D19-B89F-E73C9C01B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2937" y="301235"/>
            <a:ext cx="4909746" cy="4899333"/>
          </a:xfrm>
          <a:prstGeom prst="rect">
            <a:avLst/>
          </a:prstGeom>
        </p:spPr>
      </p:pic>
      <p:sp>
        <p:nvSpPr>
          <p:cNvPr id="3" name="Content Placeholder 2">
            <a:extLst>
              <a:ext uri="{FF2B5EF4-FFF2-40B4-BE49-F238E27FC236}">
                <a16:creationId xmlns:a16="http://schemas.microsoft.com/office/drawing/2014/main" id="{8DB76EB9-3558-45E4-9D26-2D05A7475D37}"/>
              </a:ext>
            </a:extLst>
          </p:cNvPr>
          <p:cNvSpPr>
            <a:spLocks noGrp="1"/>
          </p:cNvSpPr>
          <p:nvPr>
            <p:ph sz="half" idx="1"/>
          </p:nvPr>
        </p:nvSpPr>
        <p:spPr/>
        <p:txBody>
          <a:bodyPr>
            <a:normAutofit lnSpcReduction="10000"/>
          </a:bodyPr>
          <a:lstStyle/>
          <a:p>
            <a:r>
              <a:rPr lang="en-GB"/>
              <a:t>Manual monitoring of Twitter hashtags via TweetDeck:</a:t>
            </a:r>
          </a:p>
          <a:p>
            <a:pPr marL="0" indent="0">
              <a:buNone/>
            </a:pPr>
            <a:r>
              <a:rPr lang="en-GB"/>
              <a:t>	“housing” geotagged: within 20km of Greater Accra</a:t>
            </a:r>
          </a:p>
          <a:p>
            <a:pPr marL="0" indent="0">
              <a:buNone/>
            </a:pPr>
            <a:r>
              <a:rPr lang="en-GB"/>
              <a:t>	“housing Accra”</a:t>
            </a:r>
          </a:p>
          <a:p>
            <a:pPr marL="0" indent="0">
              <a:buNone/>
            </a:pPr>
            <a:r>
              <a:rPr lang="en-GB"/>
              <a:t>	“housing Ghana”</a:t>
            </a:r>
          </a:p>
          <a:p>
            <a:pPr marL="0" indent="0">
              <a:buNone/>
            </a:pPr>
            <a:endParaRPr lang="en-GB"/>
          </a:p>
          <a:p>
            <a:r>
              <a:rPr lang="en-GB"/>
              <a:t>Automated API scraping (Python script)</a:t>
            </a:r>
          </a:p>
          <a:p>
            <a:endParaRPr lang="en-GB"/>
          </a:p>
          <a:p>
            <a:r>
              <a:rPr lang="en-GB"/>
              <a:t>Nvivo coding and analysis</a:t>
            </a:r>
            <a:endParaRPr lang="en-GB" dirty="0"/>
          </a:p>
        </p:txBody>
      </p:sp>
      <p:pic>
        <p:nvPicPr>
          <p:cNvPr id="6" name="Content Placeholder 5" descr="A screenshot of a social media post&#10;&#10;Description automatically generated">
            <a:extLst>
              <a:ext uri="{FF2B5EF4-FFF2-40B4-BE49-F238E27FC236}">
                <a16:creationId xmlns:a16="http://schemas.microsoft.com/office/drawing/2014/main" id="{4D4B0047-666D-4538-B81C-15140A41196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56079" y="95146"/>
            <a:ext cx="4590414" cy="3419580"/>
          </a:xfrm>
        </p:spPr>
      </p:pic>
      <p:sp>
        <p:nvSpPr>
          <p:cNvPr id="2" name="Title 1">
            <a:extLst>
              <a:ext uri="{FF2B5EF4-FFF2-40B4-BE49-F238E27FC236}">
                <a16:creationId xmlns:a16="http://schemas.microsoft.com/office/drawing/2014/main" id="{6FEA744D-995A-42DD-9538-92ABF3F0A7C3}"/>
              </a:ext>
            </a:extLst>
          </p:cNvPr>
          <p:cNvSpPr>
            <a:spLocks noGrp="1"/>
          </p:cNvSpPr>
          <p:nvPr>
            <p:ph type="title"/>
          </p:nvPr>
        </p:nvSpPr>
        <p:spPr/>
        <p:txBody>
          <a:bodyPr/>
          <a:lstStyle/>
          <a:p>
            <a:r>
              <a:rPr lang="en-GB"/>
              <a:t>How?</a:t>
            </a:r>
            <a:endParaRPr lang="en-GB" dirty="0"/>
          </a:p>
        </p:txBody>
      </p:sp>
      <p:pic>
        <p:nvPicPr>
          <p:cNvPr id="8" name="Picture 7" descr="A screenshot of a cell phone&#10;&#10;Description automatically generated">
            <a:extLst>
              <a:ext uri="{FF2B5EF4-FFF2-40B4-BE49-F238E27FC236}">
                <a16:creationId xmlns:a16="http://schemas.microsoft.com/office/drawing/2014/main" id="{5797F590-9700-4ADA-9960-4012C12D2F5D}"/>
              </a:ext>
            </a:extLst>
          </p:cNvPr>
          <p:cNvPicPr>
            <a:picLocks noChangeAspect="1"/>
          </p:cNvPicPr>
          <p:nvPr/>
        </p:nvPicPr>
        <p:blipFill rotWithShape="1">
          <a:blip r:embed="rId5">
            <a:extLst>
              <a:ext uri="{28A0092B-C50C-407E-A947-70E740481C1C}">
                <a14:useLocalDpi xmlns:a14="http://schemas.microsoft.com/office/drawing/2010/main" val="0"/>
              </a:ext>
            </a:extLst>
          </a:blip>
          <a:srcRect t="27862"/>
          <a:stretch/>
        </p:blipFill>
        <p:spPr>
          <a:xfrm>
            <a:off x="5443212" y="3499978"/>
            <a:ext cx="4630896" cy="291596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AB7D072-B752-469A-94C9-7E84B7BE82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7657" y="1462158"/>
            <a:ext cx="6148253" cy="4222368"/>
          </a:xfrm>
          <a:prstGeom prst="rect">
            <a:avLst/>
          </a:prstGeom>
        </p:spPr>
      </p:pic>
    </p:spTree>
    <p:extLst>
      <p:ext uri="{BB962C8B-B14F-4D97-AF65-F5344CB8AC3E}">
        <p14:creationId xmlns:p14="http://schemas.microsoft.com/office/powerpoint/2010/main" val="257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1FC384-2AFA-4821-8188-1DFB2AFE0CFF}"/>
              </a:ext>
            </a:extLst>
          </p:cNvPr>
          <p:cNvSpPr>
            <a:spLocks noGrp="1"/>
          </p:cNvSpPr>
          <p:nvPr>
            <p:ph sz="half" idx="1"/>
          </p:nvPr>
        </p:nvSpPr>
        <p:spPr/>
        <p:txBody>
          <a:bodyPr>
            <a:normAutofit/>
          </a:bodyPr>
          <a:lstStyle/>
          <a:p>
            <a:r>
              <a:rPr lang="en-GB" dirty="0"/>
              <a:t>About 800 tweets total – 500 thematically correct – 200 relevant.</a:t>
            </a:r>
          </a:p>
          <a:p>
            <a:r>
              <a:rPr lang="en-GB" dirty="0"/>
              <a:t>Qualitatively coded into different categories according to their content</a:t>
            </a:r>
          </a:p>
        </p:txBody>
      </p:sp>
      <p:sp>
        <p:nvSpPr>
          <p:cNvPr id="4" name="Content Placeholder 3">
            <a:extLst>
              <a:ext uri="{FF2B5EF4-FFF2-40B4-BE49-F238E27FC236}">
                <a16:creationId xmlns:a16="http://schemas.microsoft.com/office/drawing/2014/main" id="{3120BB09-B561-4958-96D3-6C349181D760}"/>
              </a:ext>
            </a:extLst>
          </p:cNvPr>
          <p:cNvSpPr>
            <a:spLocks noGrp="1"/>
          </p:cNvSpPr>
          <p:nvPr>
            <p:ph sz="half" idx="2"/>
          </p:nvPr>
        </p:nvSpPr>
        <p:spPr>
          <a:xfrm>
            <a:off x="5951913" y="1825625"/>
            <a:ext cx="5001837" cy="4731928"/>
          </a:xfrm>
        </p:spPr>
        <p:txBody>
          <a:bodyPr>
            <a:normAutofit fontScale="92500" lnSpcReduction="20000"/>
          </a:bodyPr>
          <a:lstStyle/>
          <a:p>
            <a:r>
              <a:rPr lang="en-GB" dirty="0"/>
              <a:t>Affordable Housing (64)</a:t>
            </a:r>
          </a:p>
          <a:p>
            <a:r>
              <a:rPr lang="en-GB" dirty="0"/>
              <a:t>Government and Policy (49)</a:t>
            </a:r>
          </a:p>
          <a:p>
            <a:r>
              <a:rPr lang="en-GB" dirty="0"/>
              <a:t>Estate agents/developers (34)</a:t>
            </a:r>
          </a:p>
          <a:p>
            <a:r>
              <a:rPr lang="en-GB" dirty="0"/>
              <a:t>Covid19 (31)</a:t>
            </a:r>
          </a:p>
          <a:p>
            <a:r>
              <a:rPr lang="en-GB" dirty="0"/>
              <a:t>Lack of Housing (29)</a:t>
            </a:r>
          </a:p>
          <a:p>
            <a:r>
              <a:rPr lang="en-GB" dirty="0"/>
              <a:t>Census (16)</a:t>
            </a:r>
          </a:p>
          <a:p>
            <a:r>
              <a:rPr lang="en-GB" dirty="0"/>
              <a:t>Housing and Health / Housing quality (19)</a:t>
            </a:r>
          </a:p>
          <a:p>
            <a:endParaRPr lang="en-GB" dirty="0"/>
          </a:p>
          <a:p>
            <a:r>
              <a:rPr lang="en-GB" dirty="0"/>
              <a:t>Minor references to: tenure (4), unoccupied housing (3), evictions (2)</a:t>
            </a:r>
          </a:p>
          <a:p>
            <a:endParaRPr lang="en-GB" dirty="0"/>
          </a:p>
        </p:txBody>
      </p:sp>
      <p:sp>
        <p:nvSpPr>
          <p:cNvPr id="2" name="Title 1">
            <a:extLst>
              <a:ext uri="{FF2B5EF4-FFF2-40B4-BE49-F238E27FC236}">
                <a16:creationId xmlns:a16="http://schemas.microsoft.com/office/drawing/2014/main" id="{C6CA23FD-7F04-4D91-AB3E-B894002C9680}"/>
              </a:ext>
            </a:extLst>
          </p:cNvPr>
          <p:cNvSpPr>
            <a:spLocks noGrp="1"/>
          </p:cNvSpPr>
          <p:nvPr>
            <p:ph type="title"/>
          </p:nvPr>
        </p:nvSpPr>
        <p:spPr/>
        <p:txBody>
          <a:bodyPr/>
          <a:lstStyle/>
          <a:p>
            <a:r>
              <a:rPr lang="en-GB" dirty="0"/>
              <a:t>Themes (NVivo coding)</a:t>
            </a:r>
          </a:p>
        </p:txBody>
      </p:sp>
    </p:spTree>
    <p:extLst>
      <p:ext uri="{BB962C8B-B14F-4D97-AF65-F5344CB8AC3E}">
        <p14:creationId xmlns:p14="http://schemas.microsoft.com/office/powerpoint/2010/main" val="153619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text, indoor, newspaper&#10;&#10;Description automatically generated">
            <a:extLst>
              <a:ext uri="{FF2B5EF4-FFF2-40B4-BE49-F238E27FC236}">
                <a16:creationId xmlns:a16="http://schemas.microsoft.com/office/drawing/2014/main" id="{08B41752-1BFC-4FDE-9342-2DCB717F1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91" y="847587"/>
            <a:ext cx="5287193" cy="542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7FB2322D-39DB-4CC1-B52A-ABCD2B3F0EEC}"/>
              </a:ext>
            </a:extLst>
          </p:cNvPr>
          <p:cNvSpPr>
            <a:spLocks noGrp="1"/>
          </p:cNvSpPr>
          <p:nvPr>
            <p:ph type="title"/>
          </p:nvPr>
        </p:nvSpPr>
        <p:spPr/>
        <p:txBody>
          <a:bodyPr/>
          <a:lstStyle/>
          <a:p>
            <a:r>
              <a:rPr lang="en-GB" dirty="0"/>
              <a:t>Terms of the debate</a:t>
            </a:r>
          </a:p>
        </p:txBody>
      </p:sp>
      <p:sp>
        <p:nvSpPr>
          <p:cNvPr id="3" name="Content Placeholder 2">
            <a:extLst>
              <a:ext uri="{FF2B5EF4-FFF2-40B4-BE49-F238E27FC236}">
                <a16:creationId xmlns:a16="http://schemas.microsoft.com/office/drawing/2014/main" id="{49ED727E-FA0E-4BA1-A3D8-91493AEAF583}"/>
              </a:ext>
            </a:extLst>
          </p:cNvPr>
          <p:cNvSpPr>
            <a:spLocks noGrp="1"/>
          </p:cNvSpPr>
          <p:nvPr>
            <p:ph idx="1"/>
          </p:nvPr>
        </p:nvSpPr>
        <p:spPr>
          <a:xfrm>
            <a:off x="320313" y="1740463"/>
            <a:ext cx="3875859" cy="1051474"/>
          </a:xfrm>
        </p:spPr>
        <p:txBody>
          <a:bodyPr>
            <a:normAutofit fontScale="92500" lnSpcReduction="10000"/>
          </a:bodyPr>
          <a:lstStyle/>
          <a:p>
            <a:r>
              <a:rPr lang="en-GB" dirty="0"/>
              <a:t>News and comments on policies / government actions</a:t>
            </a:r>
          </a:p>
        </p:txBody>
      </p:sp>
      <p:pic>
        <p:nvPicPr>
          <p:cNvPr id="5" name="Picture 4" descr="A screenshot of text&#10;&#10;Description automatically generated">
            <a:extLst>
              <a:ext uri="{FF2B5EF4-FFF2-40B4-BE49-F238E27FC236}">
                <a16:creationId xmlns:a16="http://schemas.microsoft.com/office/drawing/2014/main" id="{DC59D3B7-27F7-45B7-BC01-6EECEEBBC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5966" y="956928"/>
            <a:ext cx="2476500" cy="5809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A screenshot of a social media post&#10;&#10;Description automatically generated">
            <a:extLst>
              <a:ext uri="{FF2B5EF4-FFF2-40B4-BE49-F238E27FC236}">
                <a16:creationId xmlns:a16="http://schemas.microsoft.com/office/drawing/2014/main" id="{DA93D8DA-7EB2-426B-A5E0-FF058A5B69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9283" y="956928"/>
            <a:ext cx="2850558" cy="5804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ontent Placeholder 2">
            <a:extLst>
              <a:ext uri="{FF2B5EF4-FFF2-40B4-BE49-F238E27FC236}">
                <a16:creationId xmlns:a16="http://schemas.microsoft.com/office/drawing/2014/main" id="{4CA812DD-5C25-4E30-B43F-DA1C3DFCE317}"/>
              </a:ext>
            </a:extLst>
          </p:cNvPr>
          <p:cNvSpPr txBox="1">
            <a:spLocks/>
          </p:cNvSpPr>
          <p:nvPr/>
        </p:nvSpPr>
        <p:spPr>
          <a:xfrm>
            <a:off x="320313" y="2933700"/>
            <a:ext cx="3875859" cy="1051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Raising issues of affordable housing</a:t>
            </a:r>
          </a:p>
        </p:txBody>
      </p:sp>
      <p:sp>
        <p:nvSpPr>
          <p:cNvPr id="12" name="Content Placeholder 2">
            <a:extLst>
              <a:ext uri="{FF2B5EF4-FFF2-40B4-BE49-F238E27FC236}">
                <a16:creationId xmlns:a16="http://schemas.microsoft.com/office/drawing/2014/main" id="{870327FD-73EF-4596-BFEE-48C79DD1ABE8}"/>
              </a:ext>
            </a:extLst>
          </p:cNvPr>
          <p:cNvSpPr txBox="1">
            <a:spLocks/>
          </p:cNvSpPr>
          <p:nvPr/>
        </p:nvSpPr>
        <p:spPr>
          <a:xfrm>
            <a:off x="322902" y="3904208"/>
            <a:ext cx="3875859" cy="14065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Housing in relations to current news/debates</a:t>
            </a:r>
          </a:p>
          <a:p>
            <a:pPr lvl="1"/>
            <a:r>
              <a:rPr lang="en-GB" dirty="0"/>
              <a:t>Covid-19 and health/housing quality</a:t>
            </a:r>
          </a:p>
          <a:p>
            <a:pPr lvl="1"/>
            <a:r>
              <a:rPr lang="en-GB" dirty="0"/>
              <a:t>BLM</a:t>
            </a:r>
          </a:p>
        </p:txBody>
      </p:sp>
      <p:sp>
        <p:nvSpPr>
          <p:cNvPr id="13" name="Content Placeholder 2">
            <a:extLst>
              <a:ext uri="{FF2B5EF4-FFF2-40B4-BE49-F238E27FC236}">
                <a16:creationId xmlns:a16="http://schemas.microsoft.com/office/drawing/2014/main" id="{3E5910E0-C36C-4747-B71D-AD4B5E4E836E}"/>
              </a:ext>
            </a:extLst>
          </p:cNvPr>
          <p:cNvSpPr txBox="1">
            <a:spLocks/>
          </p:cNvSpPr>
          <p:nvPr/>
        </p:nvSpPr>
        <p:spPr>
          <a:xfrm>
            <a:off x="323989" y="5582699"/>
            <a:ext cx="3875859" cy="1051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Discussions on census</a:t>
            </a:r>
          </a:p>
        </p:txBody>
      </p:sp>
      <p:pic>
        <p:nvPicPr>
          <p:cNvPr id="15" name="Picture 14" descr="A screenshot of a cell phone&#10;&#10;Description automatically generated">
            <a:extLst>
              <a:ext uri="{FF2B5EF4-FFF2-40B4-BE49-F238E27FC236}">
                <a16:creationId xmlns:a16="http://schemas.microsoft.com/office/drawing/2014/main" id="{E52AC5D9-7D0D-4F9A-B707-DE3B582320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3991" y="-40341"/>
            <a:ext cx="4529711" cy="4576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descr="A screenshot of a cell phone&#10;&#10;Description automatically generated">
            <a:extLst>
              <a:ext uri="{FF2B5EF4-FFF2-40B4-BE49-F238E27FC236}">
                <a16:creationId xmlns:a16="http://schemas.microsoft.com/office/drawing/2014/main" id="{C5CF0E6B-C966-4BF8-A9F7-B87EB6B20C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5966" y="131177"/>
            <a:ext cx="3156467" cy="6411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18" descr="A screenshot of a cell phone&#10;&#10;Description automatically generated">
            <a:extLst>
              <a:ext uri="{FF2B5EF4-FFF2-40B4-BE49-F238E27FC236}">
                <a16:creationId xmlns:a16="http://schemas.microsoft.com/office/drawing/2014/main" id="{EA3DC986-A843-4ABE-977C-F8718987DA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5826" y="153950"/>
            <a:ext cx="4979670" cy="6063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a:extLst>
              <a:ext uri="{FF2B5EF4-FFF2-40B4-BE49-F238E27FC236}">
                <a16:creationId xmlns:a16="http://schemas.microsoft.com/office/drawing/2014/main" id="{9A4BF378-04C9-4504-91D4-26D6AFFF09F5}"/>
              </a:ext>
            </a:extLst>
          </p:cNvPr>
          <p:cNvPicPr>
            <a:picLocks noChangeAspect="1"/>
          </p:cNvPicPr>
          <p:nvPr/>
        </p:nvPicPr>
        <p:blipFill>
          <a:blip r:embed="rId9"/>
          <a:stretch>
            <a:fillRect/>
          </a:stretch>
        </p:blipFill>
        <p:spPr>
          <a:xfrm>
            <a:off x="4713908" y="951880"/>
            <a:ext cx="7298407" cy="3493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29B31EB2-9A7D-4111-BB8B-93213C77FC5C}"/>
              </a:ext>
            </a:extLst>
          </p:cNvPr>
          <p:cNvPicPr>
            <a:picLocks noChangeAspect="1"/>
          </p:cNvPicPr>
          <p:nvPr/>
        </p:nvPicPr>
        <p:blipFill>
          <a:blip r:embed="rId10"/>
          <a:stretch>
            <a:fillRect/>
          </a:stretch>
        </p:blipFill>
        <p:spPr>
          <a:xfrm>
            <a:off x="4285678" y="777694"/>
            <a:ext cx="7105263" cy="3758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ACB03D9B-ECF5-4B2F-A0A1-B85D1A62E65A}"/>
              </a:ext>
            </a:extLst>
          </p:cNvPr>
          <p:cNvPicPr>
            <a:picLocks noChangeAspect="1"/>
          </p:cNvPicPr>
          <p:nvPr/>
        </p:nvPicPr>
        <p:blipFill>
          <a:blip r:embed="rId11"/>
          <a:stretch>
            <a:fillRect/>
          </a:stretch>
        </p:blipFill>
        <p:spPr>
          <a:xfrm>
            <a:off x="4052853" y="640473"/>
            <a:ext cx="6650848" cy="380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5F359090-198F-47F4-AFA7-400198B4C7D9}"/>
              </a:ext>
            </a:extLst>
          </p:cNvPr>
          <p:cNvPicPr>
            <a:picLocks noChangeAspect="1"/>
          </p:cNvPicPr>
          <p:nvPr/>
        </p:nvPicPr>
        <p:blipFill>
          <a:blip r:embed="rId12"/>
          <a:stretch>
            <a:fillRect/>
          </a:stretch>
        </p:blipFill>
        <p:spPr>
          <a:xfrm>
            <a:off x="4477547" y="869115"/>
            <a:ext cx="4175626" cy="5179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C1078A33-F66C-46C9-9311-B9913AD609F5}"/>
              </a:ext>
            </a:extLst>
          </p:cNvPr>
          <p:cNvPicPr>
            <a:picLocks noChangeAspect="1"/>
          </p:cNvPicPr>
          <p:nvPr/>
        </p:nvPicPr>
        <p:blipFill>
          <a:blip r:embed="rId13"/>
          <a:stretch>
            <a:fillRect/>
          </a:stretch>
        </p:blipFill>
        <p:spPr>
          <a:xfrm>
            <a:off x="5206381" y="427385"/>
            <a:ext cx="5905133" cy="4167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7093E9E6-1EA2-4908-BE5C-7CA5F5FD1A23}"/>
              </a:ext>
            </a:extLst>
          </p:cNvPr>
          <p:cNvPicPr>
            <a:picLocks noChangeAspect="1"/>
          </p:cNvPicPr>
          <p:nvPr/>
        </p:nvPicPr>
        <p:blipFill>
          <a:blip r:embed="rId14"/>
          <a:stretch>
            <a:fillRect/>
          </a:stretch>
        </p:blipFill>
        <p:spPr>
          <a:xfrm>
            <a:off x="4720850" y="2421767"/>
            <a:ext cx="5932637" cy="27965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17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FDCD-CD92-4EE4-9735-F3E6360F9493}"/>
              </a:ext>
            </a:extLst>
          </p:cNvPr>
          <p:cNvSpPr>
            <a:spLocks noGrp="1"/>
          </p:cNvSpPr>
          <p:nvPr>
            <p:ph type="title"/>
          </p:nvPr>
        </p:nvSpPr>
        <p:spPr/>
        <p:txBody>
          <a:bodyPr/>
          <a:lstStyle/>
          <a:p>
            <a:r>
              <a:rPr lang="en-GB" dirty="0"/>
              <a:t>Emerging interpretations of data</a:t>
            </a:r>
          </a:p>
        </p:txBody>
      </p:sp>
      <p:sp>
        <p:nvSpPr>
          <p:cNvPr id="3" name="Content Placeholder 2">
            <a:extLst>
              <a:ext uri="{FF2B5EF4-FFF2-40B4-BE49-F238E27FC236}">
                <a16:creationId xmlns:a16="http://schemas.microsoft.com/office/drawing/2014/main" id="{4847CE63-4677-4988-9AF0-F72D439E305F}"/>
              </a:ext>
            </a:extLst>
          </p:cNvPr>
          <p:cNvSpPr>
            <a:spLocks noGrp="1"/>
          </p:cNvSpPr>
          <p:nvPr>
            <p:ph idx="1"/>
          </p:nvPr>
        </p:nvSpPr>
        <p:spPr/>
        <p:txBody>
          <a:bodyPr>
            <a:normAutofit fontScale="92500" lnSpcReduction="20000"/>
          </a:bodyPr>
          <a:lstStyle/>
          <a:p>
            <a:r>
              <a:rPr lang="en-GB" dirty="0"/>
              <a:t>Every week there are 20-30 tweets that are relevant</a:t>
            </a:r>
          </a:p>
          <a:p>
            <a:r>
              <a:rPr lang="en-GB" dirty="0"/>
              <a:t>Affordable Housing / Government and policy debate:</a:t>
            </a:r>
          </a:p>
          <a:p>
            <a:pPr lvl="1"/>
            <a:r>
              <a:rPr lang="en-GB" dirty="0"/>
              <a:t>People criticising government action (or lack of action) on prices. Strong sentiment that “affordable” is not affordable in reality.</a:t>
            </a:r>
          </a:p>
          <a:p>
            <a:pPr lvl="1"/>
            <a:r>
              <a:rPr lang="en-GB" dirty="0"/>
              <a:t>Politicising the debate</a:t>
            </a:r>
          </a:p>
          <a:p>
            <a:pPr lvl="1"/>
            <a:r>
              <a:rPr lang="en-GB" dirty="0"/>
              <a:t>Current projects and new projects</a:t>
            </a:r>
          </a:p>
          <a:p>
            <a:r>
              <a:rPr lang="en-GB" dirty="0"/>
              <a:t>Covid-19 offering links between housing, health and inequalities</a:t>
            </a:r>
          </a:p>
          <a:p>
            <a:pPr lvl="1"/>
            <a:r>
              <a:rPr lang="en-GB" dirty="0"/>
              <a:t>Different uses for existing empty houses (empty as not affordable)</a:t>
            </a:r>
          </a:p>
          <a:p>
            <a:pPr lvl="1"/>
            <a:r>
              <a:rPr lang="en-GB" dirty="0"/>
              <a:t>Use of budgets</a:t>
            </a:r>
          </a:p>
          <a:p>
            <a:pPr lvl="1"/>
            <a:r>
              <a:rPr lang="en-GB" dirty="0"/>
              <a:t>Projects being finalised for imminent use</a:t>
            </a:r>
          </a:p>
          <a:p>
            <a:r>
              <a:rPr lang="en-GB" dirty="0"/>
              <a:t>Census</a:t>
            </a:r>
          </a:p>
          <a:p>
            <a:pPr lvl="1"/>
            <a:r>
              <a:rPr lang="en-GB" dirty="0"/>
              <a:t>Debate around starting date</a:t>
            </a:r>
          </a:p>
          <a:p>
            <a:pPr lvl="1"/>
            <a:r>
              <a:rPr lang="en-GB" dirty="0"/>
              <a:t>Links with electoral register </a:t>
            </a:r>
          </a:p>
          <a:p>
            <a:r>
              <a:rPr lang="en-GB" dirty="0"/>
              <a:t>Estate agents / Land developers</a:t>
            </a:r>
          </a:p>
          <a:p>
            <a:pPr lvl="1"/>
            <a:endParaRPr lang="en-GB" dirty="0"/>
          </a:p>
          <a:p>
            <a:endParaRPr lang="en-GB" dirty="0"/>
          </a:p>
        </p:txBody>
      </p:sp>
    </p:spTree>
    <p:extLst>
      <p:ext uri="{BB962C8B-B14F-4D97-AF65-F5344CB8AC3E}">
        <p14:creationId xmlns:p14="http://schemas.microsoft.com/office/powerpoint/2010/main" val="295304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55DD-0879-4922-8693-A8B25A15E6D2}"/>
              </a:ext>
            </a:extLst>
          </p:cNvPr>
          <p:cNvSpPr>
            <a:spLocks noGrp="1"/>
          </p:cNvSpPr>
          <p:nvPr>
            <p:ph type="title"/>
          </p:nvPr>
        </p:nvSpPr>
        <p:spPr/>
        <p:txBody>
          <a:bodyPr/>
          <a:lstStyle/>
          <a:p>
            <a:r>
              <a:rPr lang="en-GB" dirty="0"/>
              <a:t>Initial Reflections</a:t>
            </a:r>
          </a:p>
        </p:txBody>
      </p:sp>
      <p:sp>
        <p:nvSpPr>
          <p:cNvPr id="3" name="Content Placeholder 2">
            <a:extLst>
              <a:ext uri="{FF2B5EF4-FFF2-40B4-BE49-F238E27FC236}">
                <a16:creationId xmlns:a16="http://schemas.microsoft.com/office/drawing/2014/main" id="{DD0B02CC-72C6-42FB-9354-E329C3FA0FEE}"/>
              </a:ext>
            </a:extLst>
          </p:cNvPr>
          <p:cNvSpPr>
            <a:spLocks noGrp="1"/>
          </p:cNvSpPr>
          <p:nvPr>
            <p:ph idx="1"/>
          </p:nvPr>
        </p:nvSpPr>
        <p:spPr/>
        <p:txBody>
          <a:bodyPr>
            <a:normAutofit lnSpcReduction="10000"/>
          </a:bodyPr>
          <a:lstStyle/>
          <a:p>
            <a:r>
              <a:rPr lang="en-GB" dirty="0"/>
              <a:t>Interesting tool and fascinating research: but is it useful?</a:t>
            </a:r>
          </a:p>
          <a:p>
            <a:endParaRPr lang="en-GB" dirty="0"/>
          </a:p>
          <a:p>
            <a:r>
              <a:rPr lang="en-GB" dirty="0"/>
              <a:t>Elaborating a strategy for analysis (research questions/new coding)</a:t>
            </a:r>
          </a:p>
          <a:p>
            <a:endParaRPr lang="en-GB" dirty="0"/>
          </a:p>
          <a:p>
            <a:r>
              <a:rPr lang="en-GB" dirty="0"/>
              <a:t>Ethics</a:t>
            </a:r>
          </a:p>
          <a:p>
            <a:endParaRPr lang="en-GB" dirty="0"/>
          </a:p>
          <a:p>
            <a:r>
              <a:rPr lang="en-GB" dirty="0"/>
              <a:t>Limitations</a:t>
            </a:r>
          </a:p>
          <a:p>
            <a:endParaRPr lang="en-GB" dirty="0"/>
          </a:p>
          <a:p>
            <a:r>
              <a:rPr lang="en-GB" dirty="0"/>
              <a:t>Potential for further analysis: quantitative sentiment analysis over perceptions? Geotagging analysis? Different cities / hashtags? Languages?</a:t>
            </a:r>
          </a:p>
        </p:txBody>
      </p:sp>
    </p:spTree>
    <p:extLst>
      <p:ext uri="{BB962C8B-B14F-4D97-AF65-F5344CB8AC3E}">
        <p14:creationId xmlns:p14="http://schemas.microsoft.com/office/powerpoint/2010/main" val="80214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5B7295-FC87-4776-B4D6-8269DBEF7A48}"/>
              </a:ext>
            </a:extLst>
          </p:cNvPr>
          <p:cNvSpPr>
            <a:spLocks noGrp="1"/>
          </p:cNvSpPr>
          <p:nvPr>
            <p:ph idx="1"/>
          </p:nvPr>
        </p:nvSpPr>
        <p:spPr/>
        <p:txBody>
          <a:bodyPr/>
          <a:lstStyle/>
          <a:p>
            <a:pPr marL="0" indent="0" algn="ctr">
              <a:buNone/>
            </a:pPr>
            <a:r>
              <a:rPr lang="en-GB" dirty="0"/>
              <a:t>Questions?</a:t>
            </a:r>
          </a:p>
          <a:p>
            <a:pPr marL="0" indent="0" algn="ctr">
              <a:buNone/>
            </a:pPr>
            <a:endParaRPr lang="en-GB" dirty="0"/>
          </a:p>
          <a:p>
            <a:pPr marL="0" indent="0" algn="ctr">
              <a:buNone/>
            </a:pPr>
            <a:r>
              <a:rPr lang="en-GB" dirty="0"/>
              <a:t>Thank you</a:t>
            </a:r>
          </a:p>
          <a:p>
            <a:pPr marL="0" indent="0" algn="ctr">
              <a:buNone/>
            </a:pPr>
            <a:endParaRPr lang="en-GB" dirty="0"/>
          </a:p>
          <a:p>
            <a:pPr marL="0" indent="0" algn="ctr">
              <a:buNone/>
            </a:pPr>
            <a:r>
              <a:rPr lang="en-GB" dirty="0">
                <a:hlinkClick r:id="rId2"/>
              </a:rPr>
              <a:t>camilla.audia@kcl.ac.uk</a:t>
            </a:r>
            <a:endParaRPr lang="en-GB" dirty="0"/>
          </a:p>
          <a:p>
            <a:pPr marL="0" indent="0" algn="ctr">
              <a:buNone/>
            </a:pPr>
            <a:endParaRPr lang="en-GB" dirty="0"/>
          </a:p>
          <a:p>
            <a:pPr marL="0" indent="0" algn="ctr">
              <a:buNone/>
            </a:pPr>
            <a:r>
              <a:rPr lang="en-GB">
                <a:hlinkClick r:id="rId3"/>
              </a:rPr>
              <a:t>frans.berkhout</a:t>
            </a:r>
            <a:r>
              <a:rPr lang="en-GB" dirty="0">
                <a:hlinkClick r:id="rId3"/>
              </a:rPr>
              <a:t>@kcl.ac.uk</a:t>
            </a:r>
            <a:r>
              <a:rPr lang="en-GB" dirty="0"/>
              <a:t> </a:t>
            </a:r>
          </a:p>
        </p:txBody>
      </p:sp>
    </p:spTree>
    <p:extLst>
      <p:ext uri="{BB962C8B-B14F-4D97-AF65-F5344CB8AC3E}">
        <p14:creationId xmlns:p14="http://schemas.microsoft.com/office/powerpoint/2010/main" val="25499637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D78B9C999834C90C547CF047D6621" ma:contentTypeVersion="15" ma:contentTypeDescription="Create a new document." ma:contentTypeScope="" ma:versionID="1027c81f3f48ed091fd8da680a6d943b">
  <xsd:schema xmlns:xsd="http://www.w3.org/2001/XMLSchema" xmlns:xs="http://www.w3.org/2001/XMLSchema" xmlns:p="http://schemas.microsoft.com/office/2006/metadata/properties" xmlns:ns1="http://schemas.microsoft.com/sharepoint/v3" xmlns:ns3="a0a6c91d-a102-41ec-b63c-58ceae9266ae" xmlns:ns4="602b58bb-3fb2-4c6d-b49b-6ff13ace6bb4" targetNamespace="http://schemas.microsoft.com/office/2006/metadata/properties" ma:root="true" ma:fieldsID="8080e2fd192e7f1a1381ebd42bad9bbc" ns1:_="" ns3:_="" ns4:_="">
    <xsd:import namespace="http://schemas.microsoft.com/sharepoint/v3"/>
    <xsd:import namespace="a0a6c91d-a102-41ec-b63c-58ceae9266ae"/>
    <xsd:import namespace="602b58bb-3fb2-4c6d-b49b-6ff13ace6bb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a6c91d-a102-41ec-b63c-58ceae9266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b58bb-3fb2-4c6d-b49b-6ff13ace6bb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3D3CC-A2DF-4F31-95AF-4AC0FBF93A67}">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0a6c91d-a102-41ec-b63c-58ceae9266ae"/>
    <ds:schemaRef ds:uri="602b58bb-3fb2-4c6d-b49b-6ff13ace6bb4"/>
    <ds:schemaRef ds:uri="http://www.w3.org/XML/1998/namespace"/>
    <ds:schemaRef ds:uri="http://purl.org/dc/dcmitype/"/>
  </ds:schemaRefs>
</ds:datastoreItem>
</file>

<file path=customXml/itemProps2.xml><?xml version="1.0" encoding="utf-8"?>
<ds:datastoreItem xmlns:ds="http://schemas.openxmlformats.org/officeDocument/2006/customXml" ds:itemID="{E0A7F653-04DD-4CEA-9939-F65972781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a6c91d-a102-41ec-b63c-58ceae9266ae"/>
    <ds:schemaRef ds:uri="602b58bb-3fb2-4c6d-b49b-6ff13ace6b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75BB90-F8EA-4A4A-B3B5-B8C7852171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1999</TotalTime>
  <Words>440</Words>
  <Application>Microsoft Office PowerPoint</Application>
  <PresentationFormat>Widescreen</PresentationFormat>
  <Paragraphs>79</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1_Office Theme</vt:lpstr>
      <vt:lpstr>Social Media Scan : Accra housing on Twitter</vt:lpstr>
      <vt:lpstr>Why?</vt:lpstr>
      <vt:lpstr>How?</vt:lpstr>
      <vt:lpstr>Themes (NVivo coding)</vt:lpstr>
      <vt:lpstr>Terms of the debate</vt:lpstr>
      <vt:lpstr>Emerging interpretations of data</vt:lpstr>
      <vt:lpstr>Initial Reflections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Scan : Accra housing on Twitter</dc:title>
  <dc:creator>Audia, Camilla</dc:creator>
  <cp:lastModifiedBy>Audia, Camilla</cp:lastModifiedBy>
  <cp:revision>2</cp:revision>
  <dcterms:created xsi:type="dcterms:W3CDTF">2020-06-18T14:49:58Z</dcterms:created>
  <dcterms:modified xsi:type="dcterms:W3CDTF">2020-07-02T13:42:01Z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0x010100C5DD78B9C999834C90C547CF047D6621</vt:lpwstr>
  </property>
</Properties>
</file>